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8"/>
  </p:notesMasterIdLst>
  <p:sldIdLst>
    <p:sldId id="637" r:id="rId2"/>
    <p:sldId id="636" r:id="rId3"/>
    <p:sldId id="638" r:id="rId4"/>
    <p:sldId id="593" r:id="rId5"/>
    <p:sldId id="642" r:id="rId6"/>
    <p:sldId id="640" r:id="rId7"/>
    <p:sldId id="641" r:id="rId8"/>
    <p:sldId id="643" r:id="rId9"/>
    <p:sldId id="644" r:id="rId10"/>
    <p:sldId id="588" r:id="rId11"/>
    <p:sldId id="645" r:id="rId12"/>
    <p:sldId id="646" r:id="rId13"/>
    <p:sldId id="647" r:id="rId14"/>
    <p:sldId id="648" r:id="rId15"/>
    <p:sldId id="649" r:id="rId16"/>
    <p:sldId id="582" r:id="rId17"/>
  </p:sldIdLst>
  <p:sldSz cx="12195175" cy="6859588"/>
  <p:notesSz cx="6858000" cy="9144000"/>
  <p:embeddedFontLst>
    <p:embeddedFont>
      <p:font typeface="华文宋体" panose="02010600040101010101" pitchFamily="2" charset="-122"/>
      <p:regular r:id="rId19"/>
    </p:embeddedFont>
    <p:embeddedFont>
      <p:font typeface="宋体" panose="02010600030101010101" pitchFamily="2" charset="-122"/>
      <p:regular r:id="rId20"/>
    </p:embeddedFont>
    <p:embeddedFont>
      <p:font typeface="微软雅黑" panose="020B0503020204020204" pitchFamily="34" charset="-122"/>
      <p:regular r:id="rId21"/>
      <p:bold r:id="rId22"/>
    </p:embeddedFont>
    <p:embeddedFont>
      <p:font typeface="字魂35号-经典雅黑" panose="02010600030101010101" charset="-122"/>
      <p:regular r:id="rId23"/>
    </p:embeddedFont>
    <p:embeddedFont>
      <p:font typeface="字魂59号-创粗黑" panose="00000500000000000000" charset="-122"/>
      <p:regular r:id="rId24"/>
    </p:embeddedFont>
    <p:embeddedFont>
      <p:font typeface="Cambria Math" panose="02040503050406030204" pitchFamily="18" charset="0"/>
      <p:regular r:id="rId25"/>
    </p:embeddedFont>
    <p:embeddedFont>
      <p:font typeface="Georgia" panose="02040502050405020303" pitchFamily="18" charset="0"/>
      <p:regular r:id="rId26"/>
      <p:bold r:id="rId27"/>
      <p:italic r:id="rId28"/>
      <p:boldItalic r:id="rId29"/>
    </p:embeddedFont>
    <p:embeddedFont>
      <p:font typeface="Rockwell" panose="02060603020205020403" pitchFamily="18" charset="0"/>
      <p:regular r:id="rId30"/>
      <p:bold r:id="rId31"/>
      <p:italic r:id="rId32"/>
      <p:boldItalic r:id="rId33"/>
    </p:embeddedFont>
  </p:embeddedFontLst>
  <p:custDataLst>
    <p:tags r:id="rId34"/>
  </p:custDataLst>
  <p:defaultTextStyle>
    <a:defPPr>
      <a:defRPr lang="zh-CN"/>
    </a:defPPr>
    <a:lvl1pPr algn="l" rtl="0" fontAlgn="base">
      <a:spcBef>
        <a:spcPct val="0"/>
      </a:spcBef>
      <a:spcAft>
        <a:spcPct val="0"/>
      </a:spcAft>
      <a:defRPr kern="1200">
        <a:solidFill>
          <a:schemeClr val="tx1"/>
        </a:solidFill>
        <a:latin typeface="Rockwell" pitchFamily="18" charset="0"/>
        <a:ea typeface="宋体" charset="-122"/>
        <a:cs typeface="+mn-cs"/>
      </a:defRPr>
    </a:lvl1pPr>
    <a:lvl2pPr marL="544357" algn="l" rtl="0" fontAlgn="base">
      <a:spcBef>
        <a:spcPct val="0"/>
      </a:spcBef>
      <a:spcAft>
        <a:spcPct val="0"/>
      </a:spcAft>
      <a:defRPr kern="1200">
        <a:solidFill>
          <a:schemeClr val="tx1"/>
        </a:solidFill>
        <a:latin typeface="Rockwell" pitchFamily="18" charset="0"/>
        <a:ea typeface="宋体" charset="-122"/>
        <a:cs typeface="+mn-cs"/>
      </a:defRPr>
    </a:lvl2pPr>
    <a:lvl3pPr marL="1088714" algn="l" rtl="0" fontAlgn="base">
      <a:spcBef>
        <a:spcPct val="0"/>
      </a:spcBef>
      <a:spcAft>
        <a:spcPct val="0"/>
      </a:spcAft>
      <a:defRPr kern="1200">
        <a:solidFill>
          <a:schemeClr val="tx1"/>
        </a:solidFill>
        <a:latin typeface="Rockwell" pitchFamily="18" charset="0"/>
        <a:ea typeface="宋体" charset="-122"/>
        <a:cs typeface="+mn-cs"/>
      </a:defRPr>
    </a:lvl3pPr>
    <a:lvl4pPr marL="1633071" algn="l" rtl="0" fontAlgn="base">
      <a:spcBef>
        <a:spcPct val="0"/>
      </a:spcBef>
      <a:spcAft>
        <a:spcPct val="0"/>
      </a:spcAft>
      <a:defRPr kern="1200">
        <a:solidFill>
          <a:schemeClr val="tx1"/>
        </a:solidFill>
        <a:latin typeface="Rockwell" pitchFamily="18" charset="0"/>
        <a:ea typeface="宋体" charset="-122"/>
        <a:cs typeface="+mn-cs"/>
      </a:defRPr>
    </a:lvl4pPr>
    <a:lvl5pPr marL="2177427" algn="l" rtl="0" fontAlgn="base">
      <a:spcBef>
        <a:spcPct val="0"/>
      </a:spcBef>
      <a:spcAft>
        <a:spcPct val="0"/>
      </a:spcAft>
      <a:defRPr kern="1200">
        <a:solidFill>
          <a:schemeClr val="tx1"/>
        </a:solidFill>
        <a:latin typeface="Rockwell" pitchFamily="18" charset="0"/>
        <a:ea typeface="宋体" charset="-122"/>
        <a:cs typeface="+mn-cs"/>
      </a:defRPr>
    </a:lvl5pPr>
    <a:lvl6pPr marL="2721785" algn="l" defTabSz="1088714" rtl="0" eaLnBrk="1" latinLnBrk="0" hangingPunct="1">
      <a:defRPr kern="1200">
        <a:solidFill>
          <a:schemeClr val="tx1"/>
        </a:solidFill>
        <a:latin typeface="Rockwell" pitchFamily="18" charset="0"/>
        <a:ea typeface="宋体" charset="-122"/>
        <a:cs typeface="+mn-cs"/>
      </a:defRPr>
    </a:lvl6pPr>
    <a:lvl7pPr marL="3266142" algn="l" defTabSz="1088714" rtl="0" eaLnBrk="1" latinLnBrk="0" hangingPunct="1">
      <a:defRPr kern="1200">
        <a:solidFill>
          <a:schemeClr val="tx1"/>
        </a:solidFill>
        <a:latin typeface="Rockwell" pitchFamily="18" charset="0"/>
        <a:ea typeface="宋体" charset="-122"/>
        <a:cs typeface="+mn-cs"/>
      </a:defRPr>
    </a:lvl7pPr>
    <a:lvl8pPr marL="3810498" algn="l" defTabSz="1088714" rtl="0" eaLnBrk="1" latinLnBrk="0" hangingPunct="1">
      <a:defRPr kern="1200">
        <a:solidFill>
          <a:schemeClr val="tx1"/>
        </a:solidFill>
        <a:latin typeface="Rockwell" pitchFamily="18" charset="0"/>
        <a:ea typeface="宋体" charset="-122"/>
        <a:cs typeface="+mn-cs"/>
      </a:defRPr>
    </a:lvl8pPr>
    <a:lvl9pPr marL="4354855" algn="l" defTabSz="1088714" rtl="0" eaLnBrk="1" latinLnBrk="0" hangingPunct="1">
      <a:defRPr kern="1200">
        <a:solidFill>
          <a:schemeClr val="tx1"/>
        </a:solidFill>
        <a:latin typeface="Rockwell" pitchFamily="18" charset="0"/>
        <a:ea typeface="宋体" charset="-122"/>
        <a:cs typeface="+mn-cs"/>
      </a:defRPr>
    </a:lvl9pPr>
  </p:defaultTextStyle>
  <p:extLst>
    <p:ext uri="{EFAFB233-063F-42B5-8137-9DF3F51BA10A}">
      <p15:sldGuideLst xmlns:p15="http://schemas.microsoft.com/office/powerpoint/2012/main">
        <p15:guide id="1" orient="horz" pos="2161">
          <p15:clr>
            <a:srgbClr val="A4A3A4"/>
          </p15:clr>
        </p15:guide>
        <p15:guide id="2" orient="horz" pos="336">
          <p15:clr>
            <a:srgbClr val="A4A3A4"/>
          </p15:clr>
        </p15:guide>
        <p15:guide id="3" orient="horz" pos="3984">
          <p15:clr>
            <a:srgbClr val="A4A3A4"/>
          </p15:clr>
        </p15:guide>
        <p15:guide id="4" pos="3841">
          <p15:clr>
            <a:srgbClr val="A4A3A4"/>
          </p15:clr>
        </p15:guide>
        <p15:guide id="5" pos="433">
          <p15:clr>
            <a:srgbClr val="A4A3A4"/>
          </p15:clr>
        </p15:guide>
        <p15:guide id="6" pos="724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568E57"/>
    <a:srgbClr val="CDDDD7"/>
    <a:srgbClr val="A2C4A1"/>
    <a:srgbClr val="83A97E"/>
    <a:srgbClr val="80B281"/>
    <a:srgbClr val="00AA7B"/>
    <a:srgbClr val="40AD74"/>
    <a:srgbClr val="EFEFEF"/>
    <a:srgbClr val="4C535B"/>
    <a:srgbClr val="3D7E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627" autoAdjust="0"/>
    <p:restoredTop sz="95244" autoAdjust="0"/>
  </p:normalViewPr>
  <p:slideViewPr>
    <p:cSldViewPr>
      <p:cViewPr varScale="1">
        <p:scale>
          <a:sx n="91" d="100"/>
          <a:sy n="91" d="100"/>
        </p:scale>
        <p:origin x="106" y="72"/>
      </p:cViewPr>
      <p:guideLst>
        <p:guide orient="horz" pos="2161"/>
        <p:guide orient="horz" pos="336"/>
        <p:guide orient="horz" pos="3984"/>
        <p:guide pos="3841"/>
        <p:guide pos="433"/>
        <p:guide pos="724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 d="1"/>
        <a:sy n="1" d="1"/>
      </p:scale>
      <p:origin x="0" y="-5971"/>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jpg>
</file>

<file path=ppt/media/image10.png>
</file>

<file path=ppt/media/image11.png>
</file>

<file path=ppt/media/image12.png>
</file>

<file path=ppt/media/image13.gif>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Arial" charset="0"/>
              </a:defRPr>
            </a:lvl1pPr>
          </a:lstStyle>
          <a:p>
            <a:endParaRPr lang="en-US" altLang="zh-CN"/>
          </a:p>
        </p:txBody>
      </p:sp>
      <p:sp>
        <p:nvSpPr>
          <p:cNvPr id="12291"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endParaRPr lang="en-US" altLang="zh-CN"/>
          </a:p>
        </p:txBody>
      </p:sp>
      <p:sp>
        <p:nvSpPr>
          <p:cNvPr id="1229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229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2294"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Arial" charset="0"/>
              </a:defRPr>
            </a:lvl1pPr>
          </a:lstStyle>
          <a:p>
            <a:endParaRPr lang="en-US" altLang="zh-CN"/>
          </a:p>
        </p:txBody>
      </p:sp>
      <p:sp>
        <p:nvSpPr>
          <p:cNvPr id="1229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Arial" charset="0"/>
              </a:defRPr>
            </a:lvl1pPr>
          </a:lstStyle>
          <a:p>
            <a:fld id="{F9743CD7-97CD-4F57-B351-69A253B17F80}" type="slidenum">
              <a:rPr lang="en-US" altLang="zh-CN"/>
              <a:pPr/>
              <a:t>‹#›</a:t>
            </a:fld>
            <a:endParaRPr lang="en-US" altLang="zh-CN"/>
          </a:p>
        </p:txBody>
      </p:sp>
    </p:spTree>
    <p:extLst>
      <p:ext uri="{BB962C8B-B14F-4D97-AF65-F5344CB8AC3E}">
        <p14:creationId xmlns:p14="http://schemas.microsoft.com/office/powerpoint/2010/main" val="389812828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400" kern="1200">
        <a:solidFill>
          <a:schemeClr val="tx1"/>
        </a:solidFill>
        <a:latin typeface="Arial" charset="0"/>
        <a:ea typeface="宋体" charset="-122"/>
        <a:cs typeface="+mn-cs"/>
      </a:defRPr>
    </a:lvl1pPr>
    <a:lvl2pPr marL="544357" algn="l" rtl="0" fontAlgn="base">
      <a:spcBef>
        <a:spcPct val="30000"/>
      </a:spcBef>
      <a:spcAft>
        <a:spcPct val="0"/>
      </a:spcAft>
      <a:defRPr sz="1400" kern="1200">
        <a:solidFill>
          <a:schemeClr val="tx1"/>
        </a:solidFill>
        <a:latin typeface="Arial" charset="0"/>
        <a:ea typeface="宋体" charset="-122"/>
        <a:cs typeface="+mn-cs"/>
      </a:defRPr>
    </a:lvl2pPr>
    <a:lvl3pPr marL="1088714" algn="l" rtl="0" fontAlgn="base">
      <a:spcBef>
        <a:spcPct val="30000"/>
      </a:spcBef>
      <a:spcAft>
        <a:spcPct val="0"/>
      </a:spcAft>
      <a:defRPr sz="1400" kern="1200">
        <a:solidFill>
          <a:schemeClr val="tx1"/>
        </a:solidFill>
        <a:latin typeface="Arial" charset="0"/>
        <a:ea typeface="宋体" charset="-122"/>
        <a:cs typeface="+mn-cs"/>
      </a:defRPr>
    </a:lvl3pPr>
    <a:lvl4pPr marL="1633071" algn="l" rtl="0" fontAlgn="base">
      <a:spcBef>
        <a:spcPct val="30000"/>
      </a:spcBef>
      <a:spcAft>
        <a:spcPct val="0"/>
      </a:spcAft>
      <a:defRPr sz="1400" kern="1200">
        <a:solidFill>
          <a:schemeClr val="tx1"/>
        </a:solidFill>
        <a:latin typeface="Arial" charset="0"/>
        <a:ea typeface="宋体" charset="-122"/>
        <a:cs typeface="+mn-cs"/>
      </a:defRPr>
    </a:lvl4pPr>
    <a:lvl5pPr marL="2177427" algn="l" rtl="0" fontAlgn="base">
      <a:spcBef>
        <a:spcPct val="30000"/>
      </a:spcBef>
      <a:spcAft>
        <a:spcPct val="0"/>
      </a:spcAft>
      <a:defRPr sz="1400" kern="1200">
        <a:solidFill>
          <a:schemeClr val="tx1"/>
        </a:solidFill>
        <a:latin typeface="Arial" charset="0"/>
        <a:ea typeface="宋体" charset="-122"/>
        <a:cs typeface="+mn-cs"/>
      </a:defRPr>
    </a:lvl5pPr>
    <a:lvl6pPr marL="2721785" algn="l" defTabSz="1088714" rtl="0" eaLnBrk="1" latinLnBrk="0" hangingPunct="1">
      <a:defRPr sz="1400" kern="1200">
        <a:solidFill>
          <a:schemeClr val="tx1"/>
        </a:solidFill>
        <a:latin typeface="+mn-lt"/>
        <a:ea typeface="+mn-ea"/>
        <a:cs typeface="+mn-cs"/>
      </a:defRPr>
    </a:lvl6pPr>
    <a:lvl7pPr marL="3266142" algn="l" defTabSz="1088714" rtl="0" eaLnBrk="1" latinLnBrk="0" hangingPunct="1">
      <a:defRPr sz="1400" kern="1200">
        <a:solidFill>
          <a:schemeClr val="tx1"/>
        </a:solidFill>
        <a:latin typeface="+mn-lt"/>
        <a:ea typeface="+mn-ea"/>
        <a:cs typeface="+mn-cs"/>
      </a:defRPr>
    </a:lvl7pPr>
    <a:lvl8pPr marL="3810498" algn="l" defTabSz="1088714" rtl="0" eaLnBrk="1" latinLnBrk="0" hangingPunct="1">
      <a:defRPr sz="1400" kern="1200">
        <a:solidFill>
          <a:schemeClr val="tx1"/>
        </a:solidFill>
        <a:latin typeface="+mn-lt"/>
        <a:ea typeface="+mn-ea"/>
        <a:cs typeface="+mn-cs"/>
      </a:defRPr>
    </a:lvl8pPr>
    <a:lvl9pPr marL="4354855" algn="l" defTabSz="1088714"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743CD7-97CD-4F57-B351-69A253B17F80}" type="slidenum">
              <a:rPr lang="en-US" altLang="zh-CN" smtClean="0"/>
              <a:pPr/>
              <a:t>1</a:t>
            </a:fld>
            <a:endParaRPr lang="en-US" altLang="zh-CN"/>
          </a:p>
        </p:txBody>
      </p:sp>
    </p:spTree>
    <p:extLst>
      <p:ext uri="{BB962C8B-B14F-4D97-AF65-F5344CB8AC3E}">
        <p14:creationId xmlns:p14="http://schemas.microsoft.com/office/powerpoint/2010/main" val="3300446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DB4961-5944-45E4-859B-0226209DDE1C}" type="slidenum">
              <a:rPr lang="en-US" altLang="zh-CN"/>
              <a:pPr/>
              <a:t>10</a:t>
            </a:fld>
            <a:endParaRPr lang="en-US" altLang="zh-CN"/>
          </a:p>
        </p:txBody>
      </p:sp>
      <p:sp>
        <p:nvSpPr>
          <p:cNvPr id="14338" name="Rectangle 2"/>
          <p:cNvSpPr>
            <a:spLocks noGrp="1" noRot="1" noChangeAspect="1" noChangeArrowheads="1" noTextEdit="1"/>
          </p:cNvSpPr>
          <p:nvPr>
            <p:ph type="sldImg"/>
          </p:nvPr>
        </p:nvSpPr>
        <p:spPr>
          <a:xfrm>
            <a:off x="381000" y="685800"/>
            <a:ext cx="6096000" cy="3429000"/>
          </a:xfrm>
          <a:ln/>
        </p:spPr>
      </p:sp>
      <p:sp>
        <p:nvSpPr>
          <p:cNvPr id="14339"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39785384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5158177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27331273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21827432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8375923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DB4961-5944-45E4-859B-0226209DDE1C}" type="slidenum">
              <a:rPr lang="en-US" altLang="zh-CN"/>
              <a:pPr/>
              <a:t>16</a:t>
            </a:fld>
            <a:endParaRPr lang="en-US" altLang="zh-CN"/>
          </a:p>
        </p:txBody>
      </p:sp>
      <p:sp>
        <p:nvSpPr>
          <p:cNvPr id="14338" name="Rectangle 2"/>
          <p:cNvSpPr>
            <a:spLocks noGrp="1" noRot="1" noChangeAspect="1" noChangeArrowheads="1" noTextEdit="1"/>
          </p:cNvSpPr>
          <p:nvPr>
            <p:ph type="sldImg"/>
          </p:nvPr>
        </p:nvSpPr>
        <p:spPr>
          <a:xfrm>
            <a:off x="381000" y="685800"/>
            <a:ext cx="6096000" cy="3429000"/>
          </a:xfrm>
          <a:ln/>
        </p:spPr>
      </p:sp>
      <p:sp>
        <p:nvSpPr>
          <p:cNvPr id="14339"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743CD7-97CD-4F57-B351-69A253B17F80}" type="slidenum">
              <a:rPr lang="en-US" altLang="zh-CN" smtClean="0"/>
              <a:pPr/>
              <a:t>2</a:t>
            </a:fld>
            <a:endParaRPr lang="en-US" altLang="zh-CN"/>
          </a:p>
        </p:txBody>
      </p:sp>
    </p:spTree>
    <p:extLst>
      <p:ext uri="{BB962C8B-B14F-4D97-AF65-F5344CB8AC3E}">
        <p14:creationId xmlns:p14="http://schemas.microsoft.com/office/powerpoint/2010/main" val="2774635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DB4961-5944-45E4-859B-0226209DDE1C}" type="slidenum">
              <a:rPr lang="en-US" altLang="zh-CN"/>
              <a:pPr/>
              <a:t>3</a:t>
            </a:fld>
            <a:endParaRPr lang="en-US" altLang="zh-CN"/>
          </a:p>
        </p:txBody>
      </p:sp>
      <p:sp>
        <p:nvSpPr>
          <p:cNvPr id="14338" name="Rectangle 2"/>
          <p:cNvSpPr>
            <a:spLocks noGrp="1" noRot="1" noChangeAspect="1" noChangeArrowheads="1" noTextEdit="1"/>
          </p:cNvSpPr>
          <p:nvPr>
            <p:ph type="sldImg"/>
          </p:nvPr>
        </p:nvSpPr>
        <p:spPr>
          <a:xfrm>
            <a:off x="381000" y="685800"/>
            <a:ext cx="6096000" cy="3429000"/>
          </a:xfrm>
          <a:ln/>
        </p:spPr>
      </p:sp>
      <p:sp>
        <p:nvSpPr>
          <p:cNvPr id="14339" name="Rectangle 3"/>
          <p:cNvSpPr>
            <a:spLocks noGrp="1" noChangeArrowheads="1"/>
          </p:cNvSpPr>
          <p:nvPr>
            <p:ph type="body" idx="1"/>
          </p:nvPr>
        </p:nvSpPr>
        <p:spPr/>
        <p:txBody>
          <a:bodyPr/>
          <a:lstStyle/>
          <a:p>
            <a:endParaRPr lang="zh-CN"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743CD7-97CD-4F57-B351-69A253B17F80}" type="slidenum">
              <a:rPr lang="en-US" altLang="zh-CN" smtClean="0"/>
              <a:pPr/>
              <a:t>4</a:t>
            </a:fld>
            <a:endParaRPr lang="en-US" altLang="zh-CN"/>
          </a:p>
        </p:txBody>
      </p:sp>
    </p:spTree>
    <p:extLst>
      <p:ext uri="{BB962C8B-B14F-4D97-AF65-F5344CB8AC3E}">
        <p14:creationId xmlns:p14="http://schemas.microsoft.com/office/powerpoint/2010/main" val="3005572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1931561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3914545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34565575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968607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9743CD7-97CD-4F57-B351-69A253B17F80}" type="slidenum">
              <a:rPr kumimoji="0" lang="en-US" altLang="zh-CN" sz="1200" b="0" i="0" u="none" strike="noStrike" kern="1200" cap="none" spc="0" normalizeH="0" baseline="0" noProof="0" smtClean="0">
                <a:ln>
                  <a:noFill/>
                </a:ln>
                <a:solidFill>
                  <a:srgbClr val="000000"/>
                </a:solidFill>
                <a:effectLst/>
                <a:uLnTx/>
                <a:uFillTx/>
                <a:latin typeface="Arial"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altLang="zh-CN" sz="1200" b="0" i="0" u="none" strike="noStrike" kern="1200" cap="none" spc="0" normalizeH="0" baseline="0" noProof="0">
              <a:ln>
                <a:noFill/>
              </a:ln>
              <a:solidFill>
                <a:srgbClr val="000000"/>
              </a:solidFill>
              <a:effectLst/>
              <a:uLnTx/>
              <a:uFillTx/>
              <a:latin typeface="Arial" charset="0"/>
              <a:ea typeface="宋体" charset="-122"/>
              <a:cs typeface="+mn-cs"/>
            </a:endParaRPr>
          </a:p>
        </p:txBody>
      </p:sp>
    </p:spTree>
    <p:extLst>
      <p:ext uri="{BB962C8B-B14F-4D97-AF65-F5344CB8AC3E}">
        <p14:creationId xmlns:p14="http://schemas.microsoft.com/office/powerpoint/2010/main" val="3962006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封面">
    <p:spTree>
      <p:nvGrpSpPr>
        <p:cNvPr id="1" name=""/>
        <p:cNvGrpSpPr/>
        <p:nvPr/>
      </p:nvGrpSpPr>
      <p:grpSpPr>
        <a:xfrm>
          <a:off x="0" y="0"/>
          <a:ext cx="0" cy="0"/>
          <a:chOff x="0" y="0"/>
          <a:chExt cx="0" cy="0"/>
        </a:xfrm>
      </p:grpSpPr>
      <p:pic>
        <p:nvPicPr>
          <p:cNvPr id="23" name="图片 22">
            <a:extLst>
              <a:ext uri="{FF2B5EF4-FFF2-40B4-BE49-F238E27FC236}">
                <a16:creationId xmlns:a16="http://schemas.microsoft.com/office/drawing/2014/main" id="{99633BDB-B3ED-4FC3-BF5D-35F5B23FE48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7159" r="12387"/>
          <a:stretch/>
        </p:blipFill>
        <p:spPr>
          <a:xfrm>
            <a:off x="6339082" y="261792"/>
            <a:ext cx="5608505" cy="6343088"/>
          </a:xfrm>
          <a:prstGeom prst="rect">
            <a:avLst/>
          </a:prstGeom>
        </p:spPr>
      </p:pic>
      <p:sp>
        <p:nvSpPr>
          <p:cNvPr id="10" name="Freeform 6"/>
          <p:cNvSpPr>
            <a:spLocks/>
          </p:cNvSpPr>
          <p:nvPr userDrawn="1"/>
        </p:nvSpPr>
        <p:spPr bwMode="auto">
          <a:xfrm flipH="1">
            <a:off x="247578" y="261794"/>
            <a:ext cx="6091503" cy="6335999"/>
          </a:xfrm>
          <a:prstGeom prst="rect">
            <a:avLst/>
          </a:prstGeom>
          <a:solidFill>
            <a:srgbClr val="A2C4A1"/>
          </a:solidFill>
          <a:ln>
            <a:noFill/>
          </a:ln>
        </p:spPr>
        <p:txBody>
          <a:bodyPr vert="horz" wrap="square" lIns="91440" tIns="45720" rIns="91440" bIns="45720" numCol="1" anchor="t" anchorCtr="0" compatLnSpc="1">
            <a:prstTxWarp prst="textNoShape">
              <a:avLst/>
            </a:prstTxWarp>
          </a:bodyPr>
          <a:lstStyle/>
          <a:p>
            <a:endParaRPr lang="zh-CN" altLang="en-US" dirty="0"/>
          </a:p>
        </p:txBody>
      </p:sp>
      <p:grpSp>
        <p:nvGrpSpPr>
          <p:cNvPr id="3" name="组合 2"/>
          <p:cNvGrpSpPr/>
          <p:nvPr userDrawn="1"/>
        </p:nvGrpSpPr>
        <p:grpSpPr>
          <a:xfrm>
            <a:off x="534987" y="619329"/>
            <a:ext cx="288000" cy="5782265"/>
            <a:chOff x="534987" y="475013"/>
            <a:chExt cx="288000" cy="5782265"/>
          </a:xfrm>
        </p:grpSpPr>
        <p:grpSp>
          <p:nvGrpSpPr>
            <p:cNvPr id="11" name="组合 10"/>
            <p:cNvGrpSpPr>
              <a:grpSpLocks noChangeAspect="1"/>
            </p:cNvGrpSpPr>
            <p:nvPr userDrawn="1"/>
          </p:nvGrpSpPr>
          <p:grpSpPr>
            <a:xfrm flipV="1">
              <a:off x="534987" y="5969490"/>
              <a:ext cx="288000" cy="287788"/>
              <a:chOff x="590154" y="864477"/>
              <a:chExt cx="324246" cy="324006"/>
            </a:xfrm>
            <a:solidFill>
              <a:schemeClr val="bg1">
                <a:lumMod val="95000"/>
              </a:schemeClr>
            </a:solidFill>
          </p:grpSpPr>
          <p:sp>
            <p:nvSpPr>
              <p:cNvPr id="12" name="矩形 11"/>
              <p:cNvSpPr/>
              <p:nvPr/>
            </p:nvSpPr>
            <p:spPr>
              <a:xfrm>
                <a:off x="590154" y="864477"/>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p:cNvSpPr/>
              <p:nvPr/>
            </p:nvSpPr>
            <p:spPr>
              <a:xfrm>
                <a:off x="788400" y="864477"/>
                <a:ext cx="126000" cy="125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590154" y="1062484"/>
                <a:ext cx="126000" cy="125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6" name="组合 15"/>
            <p:cNvGrpSpPr>
              <a:grpSpLocks noChangeAspect="1"/>
            </p:cNvGrpSpPr>
            <p:nvPr userDrawn="1"/>
          </p:nvGrpSpPr>
          <p:grpSpPr>
            <a:xfrm>
              <a:off x="534987" y="475013"/>
              <a:ext cx="288000" cy="287781"/>
              <a:chOff x="590154" y="702000"/>
              <a:chExt cx="324246" cy="324000"/>
            </a:xfrm>
            <a:solidFill>
              <a:schemeClr val="bg1">
                <a:lumMod val="95000"/>
              </a:schemeClr>
            </a:solidFill>
          </p:grpSpPr>
          <p:sp>
            <p:nvSpPr>
              <p:cNvPr id="17" name="矩形 16"/>
              <p:cNvSpPr/>
              <p:nvPr/>
            </p:nvSpPr>
            <p:spPr>
              <a:xfrm>
                <a:off x="590154" y="702000"/>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788400" y="702000"/>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590154" y="900000"/>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1" name="矩形 20">
            <a:extLst>
              <a:ext uri="{FF2B5EF4-FFF2-40B4-BE49-F238E27FC236}">
                <a16:creationId xmlns:a16="http://schemas.microsoft.com/office/drawing/2014/main" id="{7B7196EE-1288-49F4-AC10-0A298402F3A5}"/>
              </a:ext>
            </a:extLst>
          </p:cNvPr>
          <p:cNvSpPr/>
          <p:nvPr userDrawn="1"/>
        </p:nvSpPr>
        <p:spPr>
          <a:xfrm>
            <a:off x="247587" y="261794"/>
            <a:ext cx="11700000" cy="6336000"/>
          </a:xfrm>
          <a:prstGeom prst="rect">
            <a:avLst/>
          </a:prstGeom>
          <a:noFill/>
          <a:ln w="69850" cmpd="thickThi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1198415"/>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3" name="Freeform 6"/>
          <p:cNvSpPr>
            <a:spLocks/>
          </p:cNvSpPr>
          <p:nvPr userDrawn="1"/>
        </p:nvSpPr>
        <p:spPr bwMode="auto">
          <a:xfrm flipH="1">
            <a:off x="247587" y="261794"/>
            <a:ext cx="11700001" cy="2880000"/>
          </a:xfrm>
          <a:prstGeom prst="rect">
            <a:avLst/>
          </a:prstGeom>
          <a:solidFill>
            <a:srgbClr val="A2C4A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矩形 6"/>
          <p:cNvSpPr/>
          <p:nvPr userDrawn="1"/>
        </p:nvSpPr>
        <p:spPr>
          <a:xfrm>
            <a:off x="247587" y="261794"/>
            <a:ext cx="11700000" cy="6336000"/>
          </a:xfrm>
          <a:prstGeom prst="rect">
            <a:avLst/>
          </a:prstGeom>
          <a:noFill/>
          <a:ln w="69850" cmpd="thickThin">
            <a:solidFill>
              <a:srgbClr val="83A9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等腰三角形 1"/>
          <p:cNvSpPr>
            <a:spLocks noChangeAspect="1"/>
          </p:cNvSpPr>
          <p:nvPr userDrawn="1"/>
        </p:nvSpPr>
        <p:spPr>
          <a:xfrm>
            <a:off x="5917587" y="2831448"/>
            <a:ext cx="360000" cy="31034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39581774"/>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8655EDB-FD8F-4524-A332-495D9C5F9F9B}"/>
              </a:ext>
            </a:extLst>
          </p:cNvPr>
          <p:cNvSpPr/>
          <p:nvPr userDrawn="1"/>
        </p:nvSpPr>
        <p:spPr>
          <a:xfrm>
            <a:off x="230187" y="229394"/>
            <a:ext cx="3733800" cy="6400800"/>
          </a:xfrm>
          <a:prstGeom prst="rect">
            <a:avLst/>
          </a:prstGeom>
          <a:solidFill>
            <a:srgbClr val="A2C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3F0CA4AB-AB58-497F-AF0D-ADB2F1C7AD89}"/>
              </a:ext>
            </a:extLst>
          </p:cNvPr>
          <p:cNvSpPr/>
          <p:nvPr userDrawn="1"/>
        </p:nvSpPr>
        <p:spPr>
          <a:xfrm>
            <a:off x="247587" y="261794"/>
            <a:ext cx="11700000" cy="6336000"/>
          </a:xfrm>
          <a:prstGeom prst="rect">
            <a:avLst/>
          </a:prstGeom>
          <a:noFill/>
          <a:ln w="69850" cmpd="thickThin">
            <a:solidFill>
              <a:srgbClr val="83A9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a:extLst>
              <a:ext uri="{FF2B5EF4-FFF2-40B4-BE49-F238E27FC236}">
                <a16:creationId xmlns:a16="http://schemas.microsoft.com/office/drawing/2014/main" id="{B39F26A2-6D25-4CC4-998A-18433CFAC48F}"/>
              </a:ext>
            </a:extLst>
          </p:cNvPr>
          <p:cNvSpPr>
            <a:spLocks noChangeAspect="1"/>
          </p:cNvSpPr>
          <p:nvPr userDrawn="1"/>
        </p:nvSpPr>
        <p:spPr>
          <a:xfrm rot="16200000">
            <a:off x="3628814" y="3274621"/>
            <a:ext cx="360000" cy="310346"/>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56875584"/>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过渡页">
    <p:bg>
      <p:bgPr>
        <a:solidFill>
          <a:schemeClr val="bg1">
            <a:lumMod val="95000"/>
          </a:schemeClr>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738C709A-2540-4146-8A06-A4A564690640}"/>
              </a:ext>
            </a:extLst>
          </p:cNvPr>
          <p:cNvPicPr>
            <a:picLocks noChangeAspect="1"/>
          </p:cNvPicPr>
          <p:nvPr userDrawn="1"/>
        </p:nvPicPr>
        <p:blipFill rotWithShape="1">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colorTemperature colorTemp="5303"/>
                    </a14:imgEffect>
                    <a14:imgEffect>
                      <a14:saturation sat="114000"/>
                    </a14:imgEffect>
                  </a14:imgLayer>
                </a14:imgProps>
              </a:ext>
              <a:ext uri="{28A0092B-C50C-407E-A947-70E740481C1C}">
                <a14:useLocalDpi xmlns:a14="http://schemas.microsoft.com/office/drawing/2010/main" val="0"/>
              </a:ext>
            </a:extLst>
          </a:blip>
          <a:srcRect t="9422" b="10638"/>
          <a:stretch/>
        </p:blipFill>
        <p:spPr>
          <a:xfrm>
            <a:off x="247587" y="261794"/>
            <a:ext cx="11700000" cy="6336000"/>
          </a:xfrm>
          <a:prstGeom prst="rect">
            <a:avLst/>
          </a:prstGeom>
        </p:spPr>
      </p:pic>
      <p:grpSp>
        <p:nvGrpSpPr>
          <p:cNvPr id="10" name="组合 9"/>
          <p:cNvGrpSpPr>
            <a:grpSpLocks noChangeAspect="1"/>
          </p:cNvGrpSpPr>
          <p:nvPr userDrawn="1"/>
        </p:nvGrpSpPr>
        <p:grpSpPr>
          <a:xfrm>
            <a:off x="3397587" y="729794"/>
            <a:ext cx="5400000" cy="5400000"/>
            <a:chOff x="1777587" y="-890206"/>
            <a:chExt cx="8640000" cy="8640000"/>
          </a:xfrm>
        </p:grpSpPr>
        <p:grpSp>
          <p:nvGrpSpPr>
            <p:cNvPr id="11" name="组合 10"/>
            <p:cNvGrpSpPr>
              <a:grpSpLocks noChangeAspect="1"/>
            </p:cNvGrpSpPr>
            <p:nvPr userDrawn="1"/>
          </p:nvGrpSpPr>
          <p:grpSpPr>
            <a:xfrm>
              <a:off x="1777587" y="-890206"/>
              <a:ext cx="8640000" cy="8640000"/>
              <a:chOff x="1273587" y="-1394206"/>
              <a:chExt cx="9648000" cy="9648000"/>
            </a:xfrm>
          </p:grpSpPr>
          <p:sp>
            <p:nvSpPr>
              <p:cNvPr id="13" name="椭圆 12"/>
              <p:cNvSpPr>
                <a:spLocks/>
              </p:cNvSpPr>
              <p:nvPr userDrawn="1"/>
            </p:nvSpPr>
            <p:spPr>
              <a:xfrm>
                <a:off x="1273587" y="-1394206"/>
                <a:ext cx="9648000" cy="9648000"/>
              </a:xfrm>
              <a:prstGeom prst="ellipse">
                <a:avLst/>
              </a:prstGeom>
              <a:solidFill>
                <a:srgbClr val="A2C4A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a:spLocks/>
              </p:cNvSpPr>
              <p:nvPr userDrawn="1"/>
            </p:nvSpPr>
            <p:spPr>
              <a:xfrm>
                <a:off x="1777587" y="-890206"/>
                <a:ext cx="8640000" cy="8640000"/>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 11"/>
            <p:cNvSpPr>
              <a:spLocks noChangeAspect="1"/>
            </p:cNvSpPr>
            <p:nvPr userDrawn="1"/>
          </p:nvSpPr>
          <p:spPr>
            <a:xfrm>
              <a:off x="2677587" y="9794"/>
              <a:ext cx="6840000" cy="6840000"/>
            </a:xfrm>
            <a:prstGeom prst="ellipse">
              <a:avLst/>
            </a:prstGeom>
            <a:noFill/>
            <a:ln w="19050">
              <a:solidFill>
                <a:srgbClr val="A2C4A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userDrawn="1"/>
        </p:nvGrpSpPr>
        <p:grpSpPr>
          <a:xfrm>
            <a:off x="534987" y="521949"/>
            <a:ext cx="11125200" cy="5815691"/>
            <a:chOff x="534987" y="585903"/>
            <a:chExt cx="11125200" cy="5815691"/>
          </a:xfrm>
        </p:grpSpPr>
        <p:grpSp>
          <p:nvGrpSpPr>
            <p:cNvPr id="26" name="组合 25"/>
            <p:cNvGrpSpPr>
              <a:grpSpLocks noChangeAspect="1"/>
            </p:cNvGrpSpPr>
            <p:nvPr userDrawn="1"/>
          </p:nvGrpSpPr>
          <p:grpSpPr>
            <a:xfrm flipV="1">
              <a:off x="534987" y="6113813"/>
              <a:ext cx="288000" cy="287781"/>
              <a:chOff x="590154" y="702000"/>
              <a:chExt cx="324246" cy="324000"/>
            </a:xfrm>
            <a:solidFill>
              <a:schemeClr val="bg1">
                <a:lumMod val="95000"/>
              </a:schemeClr>
            </a:solidFill>
          </p:grpSpPr>
          <p:sp>
            <p:nvSpPr>
              <p:cNvPr id="31" name="矩形 30"/>
              <p:cNvSpPr/>
              <p:nvPr/>
            </p:nvSpPr>
            <p:spPr>
              <a:xfrm>
                <a:off x="590154" y="702000"/>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788400" y="702000"/>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590154" y="900000"/>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a:grpSpLocks noChangeAspect="1"/>
            </p:cNvGrpSpPr>
            <p:nvPr userDrawn="1"/>
          </p:nvGrpSpPr>
          <p:grpSpPr>
            <a:xfrm flipH="1">
              <a:off x="11372187" y="585903"/>
              <a:ext cx="288000" cy="287781"/>
              <a:chOff x="590154" y="702000"/>
              <a:chExt cx="324246" cy="324000"/>
            </a:xfrm>
            <a:solidFill>
              <a:schemeClr val="bg1">
                <a:lumMod val="95000"/>
              </a:schemeClr>
            </a:solidFill>
          </p:grpSpPr>
          <p:sp>
            <p:nvSpPr>
              <p:cNvPr id="28" name="矩形 27"/>
              <p:cNvSpPr/>
              <p:nvPr/>
            </p:nvSpPr>
            <p:spPr>
              <a:xfrm>
                <a:off x="590154" y="702000"/>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788400" y="702000"/>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590154" y="900000"/>
                <a:ext cx="126000" cy="126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9" name="矩形 18">
            <a:extLst>
              <a:ext uri="{FF2B5EF4-FFF2-40B4-BE49-F238E27FC236}">
                <a16:creationId xmlns:a16="http://schemas.microsoft.com/office/drawing/2014/main" id="{B0722C74-ABF0-4B70-9A39-4F111F7AEBAD}"/>
              </a:ext>
            </a:extLst>
          </p:cNvPr>
          <p:cNvSpPr/>
          <p:nvPr userDrawn="1"/>
        </p:nvSpPr>
        <p:spPr>
          <a:xfrm>
            <a:off x="247587" y="261794"/>
            <a:ext cx="11700000" cy="6336000"/>
          </a:xfrm>
          <a:prstGeom prst="rect">
            <a:avLst/>
          </a:prstGeom>
          <a:noFill/>
          <a:ln w="69850" cmpd="thickThi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38831934"/>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
        <p:nvSpPr>
          <p:cNvPr id="8" name="矩形 7"/>
          <p:cNvSpPr/>
          <p:nvPr userDrawn="1"/>
        </p:nvSpPr>
        <p:spPr>
          <a:xfrm rot="10800000" flipV="1">
            <a:off x="247587" y="261795"/>
            <a:ext cx="11700000" cy="1080000"/>
          </a:xfrm>
          <a:prstGeom prst="rect">
            <a:avLst/>
          </a:prstGeom>
          <a:solidFill>
            <a:srgbClr val="A2C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p:nvCxnSpPr>
        <p:spPr>
          <a:xfrm>
            <a:off x="247587" y="762794"/>
            <a:ext cx="3600000" cy="0"/>
          </a:xfrm>
          <a:prstGeom prst="line">
            <a:avLst/>
          </a:prstGeom>
          <a:ln w="25400">
            <a:solidFill>
              <a:schemeClr val="bg1">
                <a:lumMod val="9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8347587" y="762794"/>
            <a:ext cx="3600000" cy="0"/>
          </a:xfrm>
          <a:prstGeom prst="line">
            <a:avLst/>
          </a:prstGeom>
          <a:ln w="25400">
            <a:solidFill>
              <a:schemeClr val="bg1">
                <a:lumMod val="9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 name="矩形 6"/>
          <p:cNvSpPr/>
          <p:nvPr userDrawn="1"/>
        </p:nvSpPr>
        <p:spPr>
          <a:xfrm>
            <a:off x="247587" y="261794"/>
            <a:ext cx="11700000" cy="6336000"/>
          </a:xfrm>
          <a:prstGeom prst="rect">
            <a:avLst/>
          </a:prstGeom>
          <a:noFill/>
          <a:ln w="69850" cmpd="thickThin">
            <a:solidFill>
              <a:srgbClr val="83A9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98297007"/>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标题幻灯片">
    <p:spTree>
      <p:nvGrpSpPr>
        <p:cNvPr id="1" name=""/>
        <p:cNvGrpSpPr/>
        <p:nvPr/>
      </p:nvGrpSpPr>
      <p:grpSpPr>
        <a:xfrm>
          <a:off x="0" y="0"/>
          <a:ext cx="0" cy="0"/>
          <a:chOff x="0" y="0"/>
          <a:chExt cx="0" cy="0"/>
        </a:xfrm>
      </p:grpSpPr>
      <p:sp>
        <p:nvSpPr>
          <p:cNvPr id="5" name="矩形 4"/>
          <p:cNvSpPr/>
          <p:nvPr userDrawn="1"/>
        </p:nvSpPr>
        <p:spPr>
          <a:xfrm>
            <a:off x="247587" y="261794"/>
            <a:ext cx="11700000" cy="6336000"/>
          </a:xfrm>
          <a:prstGeom prst="rect">
            <a:avLst/>
          </a:prstGeom>
          <a:noFill/>
          <a:ln w="69850" cmpd="thickThin">
            <a:solidFill>
              <a:srgbClr val="83A9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97480134"/>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 id="2147483691" r:id="rId2"/>
    <p:sldLayoutId id="2147483697" r:id="rId3"/>
    <p:sldLayoutId id="2147483694" r:id="rId4"/>
    <p:sldLayoutId id="2147483683" r:id="rId5"/>
    <p:sldLayoutId id="2147483696" r:id="rId6"/>
  </p:sldLayoutIdLst>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hf sldNum="0" hdr="0" ftr="0" dt="0"/>
  <p:txStyles>
    <p:titleStyle>
      <a:lvl1pPr algn="ctr" rtl="0" fontAlgn="base">
        <a:spcBef>
          <a:spcPct val="0"/>
        </a:spcBef>
        <a:spcAft>
          <a:spcPct val="0"/>
        </a:spcAft>
        <a:defRPr sz="5300">
          <a:solidFill>
            <a:schemeClr val="tx2"/>
          </a:solidFill>
          <a:latin typeface="+mj-lt"/>
          <a:ea typeface="+mj-ea"/>
          <a:cs typeface="+mj-cs"/>
        </a:defRPr>
      </a:lvl1pPr>
      <a:lvl2pPr algn="ctr" rtl="0" fontAlgn="base">
        <a:spcBef>
          <a:spcPct val="0"/>
        </a:spcBef>
        <a:spcAft>
          <a:spcPct val="0"/>
        </a:spcAft>
        <a:defRPr sz="5300">
          <a:solidFill>
            <a:schemeClr val="tx2"/>
          </a:solidFill>
          <a:latin typeface="Arial" charset="0"/>
          <a:ea typeface="宋体" charset="-122"/>
        </a:defRPr>
      </a:lvl2pPr>
      <a:lvl3pPr algn="ctr" rtl="0" fontAlgn="base">
        <a:spcBef>
          <a:spcPct val="0"/>
        </a:spcBef>
        <a:spcAft>
          <a:spcPct val="0"/>
        </a:spcAft>
        <a:defRPr sz="5300">
          <a:solidFill>
            <a:schemeClr val="tx2"/>
          </a:solidFill>
          <a:latin typeface="Arial" charset="0"/>
          <a:ea typeface="宋体" charset="-122"/>
        </a:defRPr>
      </a:lvl3pPr>
      <a:lvl4pPr algn="ctr" rtl="0" fontAlgn="base">
        <a:spcBef>
          <a:spcPct val="0"/>
        </a:spcBef>
        <a:spcAft>
          <a:spcPct val="0"/>
        </a:spcAft>
        <a:defRPr sz="5300">
          <a:solidFill>
            <a:schemeClr val="tx2"/>
          </a:solidFill>
          <a:latin typeface="Arial" charset="0"/>
          <a:ea typeface="宋体" charset="-122"/>
        </a:defRPr>
      </a:lvl4pPr>
      <a:lvl5pPr algn="ctr" rtl="0" fontAlgn="base">
        <a:spcBef>
          <a:spcPct val="0"/>
        </a:spcBef>
        <a:spcAft>
          <a:spcPct val="0"/>
        </a:spcAft>
        <a:defRPr sz="5300">
          <a:solidFill>
            <a:schemeClr val="tx2"/>
          </a:solidFill>
          <a:latin typeface="Arial" charset="0"/>
          <a:ea typeface="宋体" charset="-122"/>
        </a:defRPr>
      </a:lvl5pPr>
      <a:lvl6pPr marL="544357" algn="ctr" rtl="0" fontAlgn="base">
        <a:spcBef>
          <a:spcPct val="0"/>
        </a:spcBef>
        <a:spcAft>
          <a:spcPct val="0"/>
        </a:spcAft>
        <a:defRPr sz="5300">
          <a:solidFill>
            <a:schemeClr val="tx2"/>
          </a:solidFill>
          <a:latin typeface="Arial" charset="0"/>
          <a:ea typeface="宋体" charset="-122"/>
        </a:defRPr>
      </a:lvl6pPr>
      <a:lvl7pPr marL="1088714" algn="ctr" rtl="0" fontAlgn="base">
        <a:spcBef>
          <a:spcPct val="0"/>
        </a:spcBef>
        <a:spcAft>
          <a:spcPct val="0"/>
        </a:spcAft>
        <a:defRPr sz="5300">
          <a:solidFill>
            <a:schemeClr val="tx2"/>
          </a:solidFill>
          <a:latin typeface="Arial" charset="0"/>
          <a:ea typeface="宋体" charset="-122"/>
        </a:defRPr>
      </a:lvl7pPr>
      <a:lvl8pPr marL="1633071" algn="ctr" rtl="0" fontAlgn="base">
        <a:spcBef>
          <a:spcPct val="0"/>
        </a:spcBef>
        <a:spcAft>
          <a:spcPct val="0"/>
        </a:spcAft>
        <a:defRPr sz="5300">
          <a:solidFill>
            <a:schemeClr val="tx2"/>
          </a:solidFill>
          <a:latin typeface="Arial" charset="0"/>
          <a:ea typeface="宋体" charset="-122"/>
        </a:defRPr>
      </a:lvl8pPr>
      <a:lvl9pPr marL="2177427" algn="ctr" rtl="0" fontAlgn="base">
        <a:spcBef>
          <a:spcPct val="0"/>
        </a:spcBef>
        <a:spcAft>
          <a:spcPct val="0"/>
        </a:spcAft>
        <a:defRPr sz="5300">
          <a:solidFill>
            <a:schemeClr val="tx2"/>
          </a:solidFill>
          <a:latin typeface="Arial" charset="0"/>
          <a:ea typeface="宋体" charset="-122"/>
        </a:defRPr>
      </a:lvl9pPr>
    </p:titleStyle>
    <p:bodyStyle>
      <a:lvl1pPr marL="408267" indent="-408267" algn="l" rtl="0" fontAlgn="base">
        <a:spcBef>
          <a:spcPct val="20000"/>
        </a:spcBef>
        <a:spcAft>
          <a:spcPct val="0"/>
        </a:spcAft>
        <a:buChar char="•"/>
        <a:defRPr sz="3800">
          <a:solidFill>
            <a:schemeClr val="tx1"/>
          </a:solidFill>
          <a:latin typeface="+mn-lt"/>
          <a:ea typeface="+mn-ea"/>
          <a:cs typeface="+mn-cs"/>
        </a:defRPr>
      </a:lvl1pPr>
      <a:lvl2pPr marL="884580" indent="-340223" algn="l" rtl="0" fontAlgn="base">
        <a:spcBef>
          <a:spcPct val="20000"/>
        </a:spcBef>
        <a:spcAft>
          <a:spcPct val="0"/>
        </a:spcAft>
        <a:buChar char="–"/>
        <a:defRPr sz="3400">
          <a:solidFill>
            <a:schemeClr val="tx1"/>
          </a:solidFill>
          <a:latin typeface="+mn-lt"/>
          <a:ea typeface="+mn-ea"/>
        </a:defRPr>
      </a:lvl2pPr>
      <a:lvl3pPr marL="1360893" indent="-272178" algn="l" rtl="0" fontAlgn="base">
        <a:spcBef>
          <a:spcPct val="20000"/>
        </a:spcBef>
        <a:spcAft>
          <a:spcPct val="0"/>
        </a:spcAft>
        <a:buChar char="•"/>
        <a:defRPr sz="2900">
          <a:solidFill>
            <a:schemeClr val="tx1"/>
          </a:solidFill>
          <a:latin typeface="+mn-lt"/>
          <a:ea typeface="+mn-ea"/>
        </a:defRPr>
      </a:lvl3pPr>
      <a:lvl4pPr marL="1905249" indent="-272178" algn="l" rtl="0" fontAlgn="base">
        <a:spcBef>
          <a:spcPct val="20000"/>
        </a:spcBef>
        <a:spcAft>
          <a:spcPct val="0"/>
        </a:spcAft>
        <a:buChar char="–"/>
        <a:defRPr sz="2400">
          <a:solidFill>
            <a:schemeClr val="tx1"/>
          </a:solidFill>
          <a:latin typeface="+mn-lt"/>
          <a:ea typeface="+mn-ea"/>
        </a:defRPr>
      </a:lvl4pPr>
      <a:lvl5pPr marL="2449606" indent="-272178" algn="l" rtl="0" fontAlgn="base">
        <a:spcBef>
          <a:spcPct val="20000"/>
        </a:spcBef>
        <a:spcAft>
          <a:spcPct val="0"/>
        </a:spcAft>
        <a:buChar char="»"/>
        <a:defRPr sz="2400">
          <a:solidFill>
            <a:schemeClr val="tx1"/>
          </a:solidFill>
          <a:latin typeface="+mn-lt"/>
          <a:ea typeface="+mn-ea"/>
        </a:defRPr>
      </a:lvl5pPr>
      <a:lvl6pPr marL="2993963" indent="-272178" algn="l" rtl="0" fontAlgn="base">
        <a:spcBef>
          <a:spcPct val="20000"/>
        </a:spcBef>
        <a:spcAft>
          <a:spcPct val="0"/>
        </a:spcAft>
        <a:buChar char="»"/>
        <a:defRPr sz="2400">
          <a:solidFill>
            <a:schemeClr val="tx1"/>
          </a:solidFill>
          <a:latin typeface="+mn-lt"/>
          <a:ea typeface="+mn-ea"/>
        </a:defRPr>
      </a:lvl6pPr>
      <a:lvl7pPr marL="3538320" indent="-272178" algn="l" rtl="0" fontAlgn="base">
        <a:spcBef>
          <a:spcPct val="20000"/>
        </a:spcBef>
        <a:spcAft>
          <a:spcPct val="0"/>
        </a:spcAft>
        <a:buChar char="»"/>
        <a:defRPr sz="2400">
          <a:solidFill>
            <a:schemeClr val="tx1"/>
          </a:solidFill>
          <a:latin typeface="+mn-lt"/>
          <a:ea typeface="+mn-ea"/>
        </a:defRPr>
      </a:lvl7pPr>
      <a:lvl8pPr marL="4082677" indent="-272178" algn="l" rtl="0" fontAlgn="base">
        <a:spcBef>
          <a:spcPct val="20000"/>
        </a:spcBef>
        <a:spcAft>
          <a:spcPct val="0"/>
        </a:spcAft>
        <a:buChar char="»"/>
        <a:defRPr sz="2400">
          <a:solidFill>
            <a:schemeClr val="tx1"/>
          </a:solidFill>
          <a:latin typeface="+mn-lt"/>
          <a:ea typeface="+mn-ea"/>
        </a:defRPr>
      </a:lvl8pPr>
      <a:lvl9pPr marL="4627034" indent="-272178" algn="l" rtl="0" fontAlgn="base">
        <a:spcBef>
          <a:spcPct val="20000"/>
        </a:spcBef>
        <a:spcAft>
          <a:spcPct val="0"/>
        </a:spcAft>
        <a:buChar char="»"/>
        <a:defRPr sz="2400">
          <a:solidFill>
            <a:schemeClr val="tx1"/>
          </a:solidFill>
          <a:latin typeface="+mn-lt"/>
          <a:ea typeface="+mn-ea"/>
        </a:defRPr>
      </a:lvl9pPr>
    </p:bodyStyle>
    <p:otherStyle>
      <a:defPPr>
        <a:defRPr lang="zh-CN"/>
      </a:defPPr>
      <a:lvl1pPr marL="0" algn="l" defTabSz="1088714" rtl="0" eaLnBrk="1" latinLnBrk="0" hangingPunct="1">
        <a:defRPr sz="2100" kern="1200">
          <a:solidFill>
            <a:schemeClr val="tx1"/>
          </a:solidFill>
          <a:latin typeface="+mn-lt"/>
          <a:ea typeface="+mn-ea"/>
          <a:cs typeface="+mn-cs"/>
        </a:defRPr>
      </a:lvl1pPr>
      <a:lvl2pPr marL="544357" algn="l" defTabSz="1088714" rtl="0" eaLnBrk="1" latinLnBrk="0" hangingPunct="1">
        <a:defRPr sz="2100" kern="1200">
          <a:solidFill>
            <a:schemeClr val="tx1"/>
          </a:solidFill>
          <a:latin typeface="+mn-lt"/>
          <a:ea typeface="+mn-ea"/>
          <a:cs typeface="+mn-cs"/>
        </a:defRPr>
      </a:lvl2pPr>
      <a:lvl3pPr marL="1088714" algn="l" defTabSz="1088714" rtl="0" eaLnBrk="1" latinLnBrk="0" hangingPunct="1">
        <a:defRPr sz="2100" kern="1200">
          <a:solidFill>
            <a:schemeClr val="tx1"/>
          </a:solidFill>
          <a:latin typeface="+mn-lt"/>
          <a:ea typeface="+mn-ea"/>
          <a:cs typeface="+mn-cs"/>
        </a:defRPr>
      </a:lvl3pPr>
      <a:lvl4pPr marL="1633071" algn="l" defTabSz="1088714" rtl="0" eaLnBrk="1" latinLnBrk="0" hangingPunct="1">
        <a:defRPr sz="2100" kern="1200">
          <a:solidFill>
            <a:schemeClr val="tx1"/>
          </a:solidFill>
          <a:latin typeface="+mn-lt"/>
          <a:ea typeface="+mn-ea"/>
          <a:cs typeface="+mn-cs"/>
        </a:defRPr>
      </a:lvl4pPr>
      <a:lvl5pPr marL="2177427" algn="l" defTabSz="1088714" rtl="0" eaLnBrk="1" latinLnBrk="0" hangingPunct="1">
        <a:defRPr sz="2100" kern="1200">
          <a:solidFill>
            <a:schemeClr val="tx1"/>
          </a:solidFill>
          <a:latin typeface="+mn-lt"/>
          <a:ea typeface="+mn-ea"/>
          <a:cs typeface="+mn-cs"/>
        </a:defRPr>
      </a:lvl5pPr>
      <a:lvl6pPr marL="2721785" algn="l" defTabSz="1088714" rtl="0" eaLnBrk="1" latinLnBrk="0" hangingPunct="1">
        <a:defRPr sz="2100" kern="1200">
          <a:solidFill>
            <a:schemeClr val="tx1"/>
          </a:solidFill>
          <a:latin typeface="+mn-lt"/>
          <a:ea typeface="+mn-ea"/>
          <a:cs typeface="+mn-cs"/>
        </a:defRPr>
      </a:lvl6pPr>
      <a:lvl7pPr marL="3266142" algn="l" defTabSz="1088714" rtl="0" eaLnBrk="1" latinLnBrk="0" hangingPunct="1">
        <a:defRPr sz="2100" kern="1200">
          <a:solidFill>
            <a:schemeClr val="tx1"/>
          </a:solidFill>
          <a:latin typeface="+mn-lt"/>
          <a:ea typeface="+mn-ea"/>
          <a:cs typeface="+mn-cs"/>
        </a:defRPr>
      </a:lvl7pPr>
      <a:lvl8pPr marL="3810498" algn="l" defTabSz="1088714" rtl="0" eaLnBrk="1" latinLnBrk="0" hangingPunct="1">
        <a:defRPr sz="2100" kern="1200">
          <a:solidFill>
            <a:schemeClr val="tx1"/>
          </a:solidFill>
          <a:latin typeface="+mn-lt"/>
          <a:ea typeface="+mn-ea"/>
          <a:cs typeface="+mn-cs"/>
        </a:defRPr>
      </a:lvl8pPr>
      <a:lvl9pPr marL="4354855" algn="l" defTabSz="1088714"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10260000" y="0"/>
            <a:ext cx="1008000" cy="1260000"/>
          </a:xfrm>
          <a:prstGeom prst="rect">
            <a:avLst/>
          </a:prstGeom>
          <a:solidFill>
            <a:srgbClr val="A2C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8" name="矩形 37">
            <a:extLst>
              <a:ext uri="{FF2B5EF4-FFF2-40B4-BE49-F238E27FC236}">
                <a16:creationId xmlns:a16="http://schemas.microsoft.com/office/drawing/2014/main" id="{B67D19F2-B552-40EF-BB53-544E0D8DE5B4}"/>
              </a:ext>
            </a:extLst>
          </p:cNvPr>
          <p:cNvSpPr/>
          <p:nvPr/>
        </p:nvSpPr>
        <p:spPr>
          <a:xfrm>
            <a:off x="1316831" y="2027690"/>
            <a:ext cx="4113212" cy="1636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2"/>
              </a:solidFill>
              <a:latin typeface="字魂35号-经典雅黑" pitchFamily="2" charset="-122"/>
              <a:ea typeface="字魂35号-经典雅黑" pitchFamily="2" charset="-122"/>
            </a:endParaRPr>
          </a:p>
        </p:txBody>
      </p:sp>
      <p:sp>
        <p:nvSpPr>
          <p:cNvPr id="39" name="文本框 38">
            <a:extLst>
              <a:ext uri="{FF2B5EF4-FFF2-40B4-BE49-F238E27FC236}">
                <a16:creationId xmlns:a16="http://schemas.microsoft.com/office/drawing/2014/main" id="{DA3FDD31-E747-4444-A68A-0C1E2B5222E4}"/>
              </a:ext>
            </a:extLst>
          </p:cNvPr>
          <p:cNvSpPr txBox="1"/>
          <p:nvPr/>
        </p:nvSpPr>
        <p:spPr>
          <a:xfrm>
            <a:off x="1249759" y="2027690"/>
            <a:ext cx="4247356" cy="830997"/>
          </a:xfrm>
          <a:prstGeom prst="rect">
            <a:avLst/>
          </a:prstGeom>
          <a:noFill/>
        </p:spPr>
        <p:txBody>
          <a:bodyPr wrap="square" rtlCol="0">
            <a:spAutoFit/>
          </a:bodyPr>
          <a:lstStyle/>
          <a:p>
            <a:pPr algn="ctr"/>
            <a:r>
              <a:rPr lang="en-US" altLang="zh-CN" sz="4800" b="1" dirty="0">
                <a:solidFill>
                  <a:srgbClr val="83A97E"/>
                </a:solidFill>
                <a:latin typeface="Cambria Math" panose="02040503050406030204" pitchFamily="18" charset="0"/>
                <a:ea typeface="Cambria Math" panose="02040503050406030204" pitchFamily="18" charset="0"/>
              </a:rPr>
              <a:t>MQTT</a:t>
            </a:r>
            <a:r>
              <a:rPr lang="zh-CN" altLang="en-US" sz="4800" b="1" dirty="0">
                <a:solidFill>
                  <a:srgbClr val="83A97E"/>
                </a:solidFill>
                <a:latin typeface="Cambria Math" panose="02040503050406030204" pitchFamily="18" charset="0"/>
                <a:ea typeface="宋体" panose="02010600030101010101" pitchFamily="2" charset="-122"/>
              </a:rPr>
              <a:t>协议安全</a:t>
            </a:r>
          </a:p>
        </p:txBody>
      </p:sp>
      <p:sp>
        <p:nvSpPr>
          <p:cNvPr id="40" name="文本框 39">
            <a:extLst>
              <a:ext uri="{FF2B5EF4-FFF2-40B4-BE49-F238E27FC236}">
                <a16:creationId xmlns:a16="http://schemas.microsoft.com/office/drawing/2014/main" id="{031BE97C-259D-4A97-A01A-46E699904537}"/>
              </a:ext>
            </a:extLst>
          </p:cNvPr>
          <p:cNvSpPr txBox="1"/>
          <p:nvPr/>
        </p:nvSpPr>
        <p:spPr>
          <a:xfrm>
            <a:off x="2363787" y="4420394"/>
            <a:ext cx="1905000" cy="369332"/>
          </a:xfrm>
          <a:prstGeom prst="rect">
            <a:avLst/>
          </a:prstGeom>
          <a:noFill/>
        </p:spPr>
        <p:txBody>
          <a:bodyPr wrap="square" rtlCol="0">
            <a:spAutoFit/>
          </a:bodyPr>
          <a:lstStyle/>
          <a:p>
            <a:r>
              <a:rPr lang="zh-CN" altLang="en-US" dirty="0">
                <a:solidFill>
                  <a:schemeClr val="bg1">
                    <a:lumMod val="95000"/>
                  </a:schemeClr>
                </a:solidFill>
                <a:latin typeface="微软雅黑" panose="020B0503020204020204" pitchFamily="34" charset="-122"/>
                <a:ea typeface="微软雅黑" panose="020B0503020204020204" pitchFamily="34" charset="-122"/>
              </a:rPr>
              <a:t>汇报人：支一壬</a:t>
            </a:r>
          </a:p>
        </p:txBody>
      </p:sp>
      <p:pic>
        <p:nvPicPr>
          <p:cNvPr id="3" name="图片 2">
            <a:extLst>
              <a:ext uri="{FF2B5EF4-FFF2-40B4-BE49-F238E27FC236}">
                <a16:creationId xmlns:a16="http://schemas.microsoft.com/office/drawing/2014/main" id="{65CEFB5F-D993-4933-9E7C-947BD477B6A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64787" y="229394"/>
            <a:ext cx="801774" cy="796021"/>
          </a:xfrm>
          <a:prstGeom prst="rect">
            <a:avLst/>
          </a:prstGeom>
        </p:spPr>
      </p:pic>
      <p:pic>
        <p:nvPicPr>
          <p:cNvPr id="2" name="图片 1">
            <a:extLst>
              <a:ext uri="{FF2B5EF4-FFF2-40B4-BE49-F238E27FC236}">
                <a16:creationId xmlns:a16="http://schemas.microsoft.com/office/drawing/2014/main" id="{5CAFE499-2F66-43C9-B0E7-94D6B7DA1FFE}"/>
              </a:ext>
            </a:extLst>
          </p:cNvPr>
          <p:cNvPicPr>
            <a:picLocks noChangeAspect="1"/>
          </p:cNvPicPr>
          <p:nvPr/>
        </p:nvPicPr>
        <p:blipFill>
          <a:blip r:embed="rId5"/>
          <a:stretch>
            <a:fillRect/>
          </a:stretch>
        </p:blipFill>
        <p:spPr>
          <a:xfrm>
            <a:off x="1639093" y="2845959"/>
            <a:ext cx="3354388" cy="854696"/>
          </a:xfrm>
          <a:prstGeom prst="rect">
            <a:avLst/>
          </a:prstGeom>
        </p:spPr>
      </p:pic>
    </p:spTree>
    <p:custDataLst>
      <p:tags r:id="rId1"/>
    </p:custDataLst>
    <p:extLst>
      <p:ext uri="{BB962C8B-B14F-4D97-AF65-F5344CB8AC3E}">
        <p14:creationId xmlns:p14="http://schemas.microsoft.com/office/powerpoint/2010/main" val="456715996"/>
      </p:ext>
    </p:extLst>
  </p:cSld>
  <p:clrMapOvr>
    <a:masterClrMapping/>
  </p:clrMapOvr>
  <p:transition spd="slow" advTm="2000">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32"/>
          <p:cNvSpPr txBox="1"/>
          <p:nvPr/>
        </p:nvSpPr>
        <p:spPr>
          <a:xfrm>
            <a:off x="3582987" y="3135909"/>
            <a:ext cx="5184702" cy="827285"/>
          </a:xfrm>
          <a:prstGeom prst="rect">
            <a:avLst/>
          </a:prstGeom>
          <a:noFill/>
        </p:spPr>
        <p:txBody>
          <a:bodyPr wrap="square" lIns="87764" tIns="43882" rIns="87764" bIns="43882" rtlCol="0">
            <a:spAutoFit/>
          </a:bodyPr>
          <a:lstStyle>
            <a:defPPr>
              <a:defRPr lang="zh-CN"/>
            </a:defPPr>
            <a:lvl1pPr>
              <a:defRPr sz="3200">
                <a:solidFill>
                  <a:schemeClr val="bg1"/>
                </a:solidFill>
                <a:latin typeface="Agency FB" panose="020B0503020202020204" pitchFamily="34" charset="0"/>
              </a:defRPr>
            </a:lvl1pPr>
          </a:lstStyle>
          <a:p>
            <a:pPr algn="ctr"/>
            <a:r>
              <a:rPr lang="zh-CN" altLang="en-US" sz="4800" b="1" spc="1200" dirty="0">
                <a:solidFill>
                  <a:srgbClr val="A2C4A1"/>
                </a:solidFill>
                <a:latin typeface="宋体" panose="02010600030101010101" pitchFamily="2" charset="-122"/>
                <a:ea typeface="宋体" panose="02010600030101010101" pitchFamily="2" charset="-122"/>
              </a:rPr>
              <a:t>安全问题</a:t>
            </a:r>
          </a:p>
        </p:txBody>
      </p:sp>
      <p:sp>
        <p:nvSpPr>
          <p:cNvPr id="10" name="TextBox 9"/>
          <p:cNvSpPr txBox="1"/>
          <p:nvPr/>
        </p:nvSpPr>
        <p:spPr>
          <a:xfrm>
            <a:off x="5543589" y="2040748"/>
            <a:ext cx="1107996" cy="1200329"/>
          </a:xfrm>
          <a:prstGeom prst="rect">
            <a:avLst/>
          </a:prstGeom>
          <a:noFill/>
        </p:spPr>
        <p:txBody>
          <a:bodyPr wrap="none" rtlCol="0">
            <a:spAutoFit/>
          </a:bodyPr>
          <a:lstStyle/>
          <a:p>
            <a:pPr algn="ctr"/>
            <a:r>
              <a:rPr lang="en-US" altLang="zh-CN" sz="7200" dirty="0">
                <a:solidFill>
                  <a:srgbClr val="A2C4A1"/>
                </a:solidFill>
                <a:latin typeface="宋体" panose="02010600030101010101" pitchFamily="2" charset="-122"/>
                <a:ea typeface="宋体" panose="02010600030101010101" pitchFamily="2" charset="-122"/>
              </a:rPr>
              <a:t>02</a:t>
            </a:r>
            <a:endParaRPr lang="zh-CN" altLang="en-US" sz="7200" dirty="0">
              <a:solidFill>
                <a:srgbClr val="A2C4A1"/>
              </a:solidFill>
              <a:latin typeface="宋体" panose="02010600030101010101" pitchFamily="2" charset="-122"/>
              <a:ea typeface="宋体" panose="02010600030101010101" pitchFamily="2" charset="-122"/>
            </a:endParaRPr>
          </a:p>
        </p:txBody>
      </p:sp>
      <p:sp>
        <p:nvSpPr>
          <p:cNvPr id="5" name="矩形 4"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a:extLst>
              <a:ext uri="{FF2B5EF4-FFF2-40B4-BE49-F238E27FC236}">
                <a16:creationId xmlns:a16="http://schemas.microsoft.com/office/drawing/2014/main" id="{9D5F1361-DDDE-44EF-AB41-3C60AE406BE9}"/>
              </a:ext>
            </a:extLst>
          </p:cNvPr>
          <p:cNvSpPr/>
          <p:nvPr/>
        </p:nvSpPr>
        <p:spPr>
          <a:xfrm>
            <a:off x="4297587" y="4090017"/>
            <a:ext cx="3600000" cy="276999"/>
          </a:xfrm>
          <a:prstGeom prst="rect">
            <a:avLst/>
          </a:prstGeom>
        </p:spPr>
        <p:txBody>
          <a:bodyPr wrap="square" lIns="91441" tIns="45720" rIns="91441" bIns="45720">
            <a:spAutoFit/>
          </a:bodyPr>
          <a:lstStyle/>
          <a:p>
            <a:pPr algn="ctr"/>
            <a:r>
              <a:rPr lang="zh-CN" altLang="en-US"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传统方法</a:t>
            </a:r>
            <a:r>
              <a:rPr lang="en-US" altLang="zh-CN"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a:t>
            </a:r>
            <a:r>
              <a:rPr lang="zh-CN" altLang="en-US"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面临问题</a:t>
            </a:r>
            <a:r>
              <a:rPr lang="en-US" altLang="zh-CN"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a:t>
            </a:r>
            <a:r>
              <a:rPr lang="zh-CN" altLang="en-US"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前路</a:t>
            </a:r>
            <a:endParaRPr lang="en-US" altLang="zh-CN"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endParaRPr>
          </a:p>
        </p:txBody>
      </p:sp>
    </p:spTree>
    <p:extLst>
      <p:ext uri="{BB962C8B-B14F-4D97-AF65-F5344CB8AC3E}">
        <p14:creationId xmlns:p14="http://schemas.microsoft.com/office/powerpoint/2010/main" val="4186475827"/>
      </p:ext>
    </p:extLst>
  </p:cSld>
  <p:clrMapOvr>
    <a:masterClrMapping/>
  </p:clrMapOvr>
  <mc:AlternateContent xmlns:mc="http://schemas.openxmlformats.org/markup-compatibility/2006" xmlns:p14="http://schemas.microsoft.com/office/powerpoint/2010/main">
    <mc:Choice Requires="p14">
      <p:transition spd="slow" p14:dur="120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par>
                          <p:cTn id="8" fill="hold">
                            <p:stCondLst>
                              <p:cond delay="500"/>
                            </p:stCondLst>
                            <p:childTnLst>
                              <p:par>
                                <p:cTn id="9" presetID="17" presetClass="entr" presetSubtype="1" fill="hold" grpId="0" nodeType="afterEffect">
                                  <p:stCondLst>
                                    <p:cond delay="0"/>
                                  </p:stCondLst>
                                  <p:iterate type="lt">
                                    <p:tmPct val="10000"/>
                                  </p:iterate>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ppt_x</p:attrName>
                                        </p:attrNameLst>
                                      </p:cBhvr>
                                      <p:tavLst>
                                        <p:tav tm="0">
                                          <p:val>
                                            <p:strVal val="#ppt_x"/>
                                          </p:val>
                                        </p:tav>
                                        <p:tav tm="100000">
                                          <p:val>
                                            <p:strVal val="#ppt_x"/>
                                          </p:val>
                                        </p:tav>
                                      </p:tavLst>
                                    </p:anim>
                                    <p:anim calcmode="lin" valueType="num">
                                      <p:cBhvr>
                                        <p:cTn id="12" dur="500" fill="hold"/>
                                        <p:tgtEl>
                                          <p:spTgt spid="8"/>
                                        </p:tgtEl>
                                        <p:attrNameLst>
                                          <p:attrName>ppt_y</p:attrName>
                                        </p:attrNameLst>
                                      </p:cBhvr>
                                      <p:tavLst>
                                        <p:tav tm="0">
                                          <p:val>
                                            <p:strVal val="#ppt_y-#ppt_h/2"/>
                                          </p:val>
                                        </p:tav>
                                        <p:tav tm="100000">
                                          <p:val>
                                            <p:strVal val="#ppt_y"/>
                                          </p:val>
                                        </p:tav>
                                      </p:tavLst>
                                    </p:anim>
                                    <p:anim calcmode="lin" valueType="num">
                                      <p:cBhvr>
                                        <p:cTn id="13" dur="500" fill="hold"/>
                                        <p:tgtEl>
                                          <p:spTgt spid="8"/>
                                        </p:tgtEl>
                                        <p:attrNameLst>
                                          <p:attrName>ppt_w</p:attrName>
                                        </p:attrNameLst>
                                      </p:cBhvr>
                                      <p:tavLst>
                                        <p:tav tm="0">
                                          <p:val>
                                            <p:strVal val="#ppt_w"/>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childTnLst>
                                </p:cTn>
                              </p:par>
                              <p:par>
                                <p:cTn id="15" presetID="14" presetClass="entr" presetSubtype="1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传统方法</a:t>
            </a:r>
            <a:r>
              <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&amp;</a:t>
            </a: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问题</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3" name="Rectangle 1">
            <a:extLst>
              <a:ext uri="{FF2B5EF4-FFF2-40B4-BE49-F238E27FC236}">
                <a16:creationId xmlns:a16="http://schemas.microsoft.com/office/drawing/2014/main" id="{9E9C089B-AFEB-4169-B4E1-F12FCBEDB9DD}"/>
              </a:ext>
            </a:extLst>
          </p:cNvPr>
          <p:cNvSpPr>
            <a:spLocks noChangeArrowheads="1"/>
          </p:cNvSpPr>
          <p:nvPr/>
        </p:nvSpPr>
        <p:spPr bwMode="auto">
          <a:xfrm>
            <a:off x="5300249" y="4824801"/>
            <a:ext cx="6184880" cy="1508105"/>
          </a:xfrm>
          <a:prstGeom prst="rect">
            <a:avLst/>
          </a:prstGeom>
          <a:solidFill>
            <a:srgbClr val="F6F6F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2696" tIns="0" rIns="12696" bIns="0" numCol="1" anchor="ctr" anchorCtr="0" compatLnSpc="1">
            <a:prstTxWarp prst="textNoShape">
              <a:avLst/>
            </a:prstTxWarp>
            <a:spAutoFit/>
          </a:bodyPr>
          <a:lstStyle/>
          <a:p>
            <a:pPr lvl="0" eaLnBrk="0" hangingPunct="0"/>
            <a:r>
              <a:rPr lang="zh-CN" altLang="en-US" sz="1400" dirty="0">
                <a:solidFill>
                  <a:prstClr val="black"/>
                </a:solidFill>
                <a:latin typeface="Cambria Math" panose="02040503050406030204" pitchFamily="18" charset="0"/>
                <a:ea typeface="宋体" panose="02010600030101010101" pitchFamily="2" charset="-122"/>
              </a:rPr>
              <a:t>         虽说理论上</a:t>
            </a:r>
            <a:r>
              <a:rPr lang="en-US" altLang="zh-CN" sz="1400" dirty="0">
                <a:solidFill>
                  <a:prstClr val="black"/>
                </a:solidFill>
                <a:latin typeface="Cambria Math" panose="02040503050406030204" pitchFamily="18" charset="0"/>
                <a:ea typeface="宋体" panose="02010600030101010101" pitchFamily="2" charset="-122"/>
              </a:rPr>
              <a:t>MQTT</a:t>
            </a:r>
            <a:r>
              <a:rPr lang="zh-CN" altLang="en-US" sz="1400" dirty="0">
                <a:solidFill>
                  <a:prstClr val="black"/>
                </a:solidFill>
                <a:latin typeface="Cambria Math" panose="02040503050406030204" pitchFamily="18" charset="0"/>
                <a:ea typeface="宋体" panose="02010600030101010101" pitchFamily="2" charset="-122"/>
              </a:rPr>
              <a:t>协议可以通过</a:t>
            </a:r>
            <a:r>
              <a:rPr lang="en-US" altLang="zh-CN" sz="1400" dirty="0">
                <a:solidFill>
                  <a:prstClr val="black"/>
                </a:solidFill>
                <a:latin typeface="Cambria Math" panose="02040503050406030204" pitchFamily="18" charset="0"/>
                <a:ea typeface="宋体" panose="02010600030101010101" pitchFamily="2" charset="-122"/>
              </a:rPr>
              <a:t>SSL/TLS</a:t>
            </a:r>
            <a:r>
              <a:rPr lang="zh-CN" altLang="en-US" sz="1400" dirty="0">
                <a:solidFill>
                  <a:prstClr val="black"/>
                </a:solidFill>
                <a:latin typeface="Cambria Math" panose="02040503050406030204" pitchFamily="18" charset="0"/>
                <a:ea typeface="宋体" panose="02010600030101010101" pitchFamily="2" charset="-122"/>
              </a:rPr>
              <a:t>实现加密传输，但这种方式对资源有明显的局限性的物联网设备来说占用资源过多。</a:t>
            </a:r>
            <a:endParaRPr lang="en-US" altLang="zh-CN" sz="1400" dirty="0">
              <a:solidFill>
                <a:prstClr val="black"/>
              </a:solidFill>
              <a:latin typeface="Cambria Math" panose="02040503050406030204" pitchFamily="18" charset="0"/>
              <a:ea typeface="宋体" panose="02010600030101010101" pitchFamily="2" charset="-122"/>
            </a:endParaRPr>
          </a:p>
          <a:p>
            <a:pPr lvl="0" eaLnBrk="0" hangingPunct="0"/>
            <a:endParaRPr lang="en-US" altLang="zh-CN" sz="1400" dirty="0">
              <a:solidFill>
                <a:prstClr val="black"/>
              </a:solidFill>
              <a:latin typeface="Cambria Math" panose="02040503050406030204" pitchFamily="18" charset="0"/>
              <a:ea typeface="宋体" panose="02010600030101010101" pitchFamily="2" charset="-122"/>
            </a:endParaRPr>
          </a:p>
          <a:p>
            <a:pPr lvl="0" eaLnBrk="0" hangingPunct="0"/>
            <a:r>
              <a:rPr lang="zh-CN" altLang="en-US" sz="1400" dirty="0">
                <a:solidFill>
                  <a:prstClr val="black"/>
                </a:solidFill>
                <a:latin typeface="Cambria Math" panose="02040503050406030204" pitchFamily="18" charset="0"/>
                <a:ea typeface="宋体" panose="02010600030101010101" pitchFamily="2" charset="-122"/>
              </a:rPr>
              <a:t>         事实上，许多现有的 </a:t>
            </a:r>
            <a:r>
              <a:rPr lang="en-US" altLang="zh-CN" sz="1400" dirty="0">
                <a:solidFill>
                  <a:prstClr val="black"/>
                </a:solidFill>
                <a:latin typeface="Cambria Math" panose="02040503050406030204" pitchFamily="18" charset="0"/>
                <a:ea typeface="宋体" panose="02010600030101010101" pitchFamily="2" charset="-122"/>
              </a:rPr>
              <a:t>MQTT </a:t>
            </a:r>
            <a:r>
              <a:rPr lang="zh-CN" altLang="en-US" sz="1400" dirty="0">
                <a:solidFill>
                  <a:prstClr val="black"/>
                </a:solidFill>
                <a:latin typeface="Cambria Math" panose="02040503050406030204" pitchFamily="18" charset="0"/>
                <a:ea typeface="宋体" panose="02010600030101010101" pitchFamily="2" charset="-122"/>
              </a:rPr>
              <a:t>服务甚至没有任何安全设置。造成这种情况的主要原因是 </a:t>
            </a:r>
            <a:r>
              <a:rPr lang="en-US" altLang="zh-CN" sz="1400" dirty="0">
                <a:solidFill>
                  <a:prstClr val="black"/>
                </a:solidFill>
                <a:latin typeface="Cambria Math" panose="02040503050406030204" pitchFamily="18" charset="0"/>
                <a:ea typeface="宋体" panose="02010600030101010101" pitchFamily="2" charset="-122"/>
              </a:rPr>
              <a:t>SSL/TLS </a:t>
            </a:r>
            <a:r>
              <a:rPr lang="zh-CN" altLang="en-US" sz="1400" dirty="0">
                <a:solidFill>
                  <a:prstClr val="black"/>
                </a:solidFill>
                <a:latin typeface="Cambria Math" panose="02040503050406030204" pitchFamily="18" charset="0"/>
                <a:ea typeface="宋体" panose="02010600030101010101" pitchFamily="2" charset="-122"/>
              </a:rPr>
              <a:t>的复杂使用和资源占用。入侵检测系统和认证早已应用于</a:t>
            </a:r>
            <a:r>
              <a:rPr lang="en-US" altLang="zh-CN" sz="1400" dirty="0">
                <a:solidFill>
                  <a:prstClr val="black"/>
                </a:solidFill>
                <a:latin typeface="Cambria Math" panose="02040503050406030204" pitchFamily="18" charset="0"/>
                <a:ea typeface="宋体" panose="02010600030101010101" pitchFamily="2" charset="-122"/>
              </a:rPr>
              <a:t>MQTT</a:t>
            </a:r>
            <a:r>
              <a:rPr lang="zh-CN" altLang="en-US" sz="1400" dirty="0">
                <a:solidFill>
                  <a:prstClr val="black"/>
                </a:solidFill>
                <a:latin typeface="Cambria Math" panose="02040503050406030204" pitchFamily="18" charset="0"/>
                <a:ea typeface="宋体" panose="02010600030101010101" pitchFamily="2" charset="-122"/>
              </a:rPr>
              <a:t>安全防护，并在特定条件下取得了良好的效果。但由于条件过于狭窄，实施过于复杂，难以广泛应用。</a:t>
            </a:r>
            <a:endParaRPr kumimoji="0" lang="zh-CN" altLang="zh-CN" sz="1400" b="0" i="0" u="none" strike="noStrike" kern="1200" cap="none" spc="0" normalizeH="0" baseline="0" noProof="0" dirty="0">
              <a:ln>
                <a:noFill/>
              </a:ln>
              <a:solidFill>
                <a:prstClr val="black"/>
              </a:solidFill>
              <a:effectLst/>
              <a:uLnTx/>
              <a:uFillTx/>
              <a:latin typeface="Cambria Math" panose="02040503050406030204" pitchFamily="18" charset="0"/>
              <a:ea typeface="宋体" panose="02010600030101010101" pitchFamily="2" charset="-122"/>
              <a:cs typeface="+mn-cs"/>
            </a:endParaRPr>
          </a:p>
        </p:txBody>
      </p:sp>
      <p:pic>
        <p:nvPicPr>
          <p:cNvPr id="9218" name="Picture 2" descr="MQTT 安全 | EMQX">
            <a:extLst>
              <a:ext uri="{FF2B5EF4-FFF2-40B4-BE49-F238E27FC236}">
                <a16:creationId xmlns:a16="http://schemas.microsoft.com/office/drawing/2014/main" id="{BCC6ED07-37B3-4A64-B88A-86A0743BECB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9787" y="2362994"/>
            <a:ext cx="4642510" cy="3582194"/>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EC8B99C1-2646-4864-AE09-5968804EEB54}"/>
              </a:ext>
            </a:extLst>
          </p:cNvPr>
          <p:cNvSpPr txBox="1"/>
          <p:nvPr/>
        </p:nvSpPr>
        <p:spPr>
          <a:xfrm>
            <a:off x="5300249" y="1381960"/>
            <a:ext cx="6098796" cy="3323987"/>
          </a:xfrm>
          <a:prstGeom prst="rect">
            <a:avLst/>
          </a:prstGeom>
          <a:noFill/>
        </p:spPr>
        <p:txBody>
          <a:bodyPr wrap="square">
            <a:spAutoFit/>
          </a:bodyPr>
          <a:lstStyle/>
          <a:p>
            <a:pPr algn="l">
              <a:buFont typeface="Arial" panose="020B0604020202020204" pitchFamily="34" charset="0"/>
              <a:buChar char="•"/>
            </a:pPr>
            <a:r>
              <a:rPr lang="zh-CN" altLang="en-US" sz="1400" b="1" i="0" dirty="0">
                <a:solidFill>
                  <a:srgbClr val="121212"/>
                </a:solidFill>
                <a:effectLst/>
                <a:latin typeface="-apple-system"/>
              </a:rPr>
              <a:t>网络层。</a:t>
            </a:r>
            <a:r>
              <a:rPr lang="zh-CN" altLang="en-US" sz="1400" b="0" i="0" dirty="0">
                <a:solidFill>
                  <a:srgbClr val="121212"/>
                </a:solidFill>
                <a:effectLst/>
                <a:latin typeface="-apple-system"/>
              </a:rPr>
              <a:t>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在 </a:t>
            </a:r>
            <a:r>
              <a:rPr lang="en-US" altLang="zh-CN" sz="1400" b="0" i="0" dirty="0">
                <a:solidFill>
                  <a:srgbClr val="121212"/>
                </a:solidFill>
                <a:effectLst/>
                <a:latin typeface="-apple-system"/>
              </a:rPr>
              <a:t>IP </a:t>
            </a:r>
            <a:r>
              <a:rPr lang="zh-CN" altLang="en-US" sz="1400" b="0" i="0" dirty="0">
                <a:solidFill>
                  <a:srgbClr val="121212"/>
                </a:solidFill>
                <a:effectLst/>
                <a:latin typeface="-apple-system"/>
              </a:rPr>
              <a:t>网络中运行，因此网络层的安全最佳实践都适用于 </a:t>
            </a:r>
            <a:r>
              <a:rPr lang="en-US" altLang="zh-CN" sz="1400" b="0" i="0" dirty="0">
                <a:solidFill>
                  <a:srgbClr val="121212"/>
                </a:solidFill>
                <a:effectLst/>
                <a:latin typeface="-apple-system"/>
              </a:rPr>
              <a:t>MQTT</a:t>
            </a:r>
            <a:r>
              <a:rPr lang="zh-CN" altLang="en-US" sz="1400" b="0" i="0" dirty="0">
                <a:solidFill>
                  <a:srgbClr val="121212"/>
                </a:solidFill>
                <a:effectLst/>
                <a:latin typeface="-apple-system"/>
              </a:rPr>
              <a:t>。 也就是说，正确使用防火墙、</a:t>
            </a:r>
            <a:r>
              <a:rPr lang="en-US" altLang="zh-CN" sz="1400" b="0" i="0" dirty="0">
                <a:solidFill>
                  <a:srgbClr val="121212"/>
                </a:solidFill>
                <a:effectLst/>
                <a:latin typeface="-apple-system"/>
              </a:rPr>
              <a:t>VPN</a:t>
            </a:r>
            <a:r>
              <a:rPr lang="zh-CN" altLang="en-US" sz="1400" b="0" i="0" dirty="0">
                <a:solidFill>
                  <a:srgbClr val="121212"/>
                </a:solidFill>
                <a:effectLst/>
                <a:latin typeface="-apple-system"/>
              </a:rPr>
              <a:t>、</a:t>
            </a:r>
            <a:r>
              <a:rPr lang="en-US" altLang="zh-CN" sz="1400" b="0" i="0" dirty="0">
                <a:solidFill>
                  <a:srgbClr val="121212"/>
                </a:solidFill>
                <a:effectLst/>
                <a:latin typeface="-apple-system"/>
              </a:rPr>
              <a:t>IPsec</a:t>
            </a:r>
            <a:r>
              <a:rPr lang="zh-CN" altLang="en-US" sz="1400" b="0" i="0" dirty="0">
                <a:solidFill>
                  <a:srgbClr val="121212"/>
                </a:solidFill>
                <a:effectLst/>
                <a:latin typeface="-apple-system"/>
              </a:rPr>
              <a:t>，可以帮助防止入侵者访问物联网网络上的数据。</a:t>
            </a:r>
            <a:endParaRPr lang="en-US" altLang="zh-CN" sz="1400" b="0" i="0" dirty="0">
              <a:solidFill>
                <a:srgbClr val="121212"/>
              </a:solidFill>
              <a:effectLst/>
              <a:latin typeface="-apple-system"/>
            </a:endParaRPr>
          </a:p>
          <a:p>
            <a:pPr algn="l">
              <a:buFont typeface="Arial" panose="020B0604020202020204" pitchFamily="34" charset="0"/>
              <a:buChar char="•"/>
            </a:pPr>
            <a:endParaRPr lang="zh-CN" altLang="en-US" sz="1400" b="0" i="0" dirty="0">
              <a:solidFill>
                <a:srgbClr val="121212"/>
              </a:solidFill>
              <a:effectLst/>
              <a:latin typeface="-apple-system"/>
            </a:endParaRPr>
          </a:p>
          <a:p>
            <a:pPr algn="l">
              <a:buFont typeface="Arial" panose="020B0604020202020204" pitchFamily="34" charset="0"/>
              <a:buChar char="•"/>
            </a:pPr>
            <a:r>
              <a:rPr lang="zh-CN" altLang="en-US" sz="1400" b="1" i="0" dirty="0">
                <a:solidFill>
                  <a:srgbClr val="121212"/>
                </a:solidFill>
                <a:effectLst/>
                <a:latin typeface="-apple-system"/>
              </a:rPr>
              <a:t>传输层。</a:t>
            </a:r>
            <a:r>
              <a:rPr lang="zh-CN" altLang="en-US" sz="1400" b="0" i="0" dirty="0">
                <a:solidFill>
                  <a:srgbClr val="121212"/>
                </a:solidFill>
                <a:effectLst/>
                <a:latin typeface="-apple-system"/>
              </a:rPr>
              <a:t> 在传输层，我们并不建议直接发送明文数据，例如在应用层中用于认证的用户名、密码等敏感数据，这可能会使应用层的安全机制形同虚设。最好借助 </a:t>
            </a:r>
            <a:r>
              <a:rPr lang="en-US" altLang="zh-CN" sz="1400" b="0" i="0" dirty="0">
                <a:solidFill>
                  <a:srgbClr val="121212"/>
                </a:solidFill>
                <a:effectLst/>
                <a:latin typeface="-apple-system"/>
              </a:rPr>
              <a:t>TLS </a:t>
            </a:r>
            <a:r>
              <a:rPr lang="zh-CN" altLang="en-US" sz="1400" b="0" i="0" dirty="0">
                <a:solidFill>
                  <a:srgbClr val="121212"/>
                </a:solidFill>
                <a:effectLst/>
                <a:latin typeface="-apple-system"/>
              </a:rPr>
              <a:t>加密协议为我们的数据提供端到端的安全性。除了使数据变成难以破解的密文数据以外，</a:t>
            </a:r>
            <a:r>
              <a:rPr lang="en-US" altLang="zh-CN" sz="1400" b="0" i="0" dirty="0">
                <a:solidFill>
                  <a:srgbClr val="121212"/>
                </a:solidFill>
                <a:effectLst/>
                <a:latin typeface="-apple-system"/>
              </a:rPr>
              <a:t>TLS </a:t>
            </a:r>
            <a:r>
              <a:rPr lang="zh-CN" altLang="en-US" sz="1400" b="0" i="0" dirty="0">
                <a:solidFill>
                  <a:srgbClr val="121212"/>
                </a:solidFill>
                <a:effectLst/>
                <a:latin typeface="-apple-system"/>
              </a:rPr>
              <a:t>还能提供多项保护，例如支持客户端对服务端身份合法性的确认，当要求客户端使用证书时，服务端也能确认客户端是否合法，这将有效避免中间人攻击。</a:t>
            </a:r>
            <a:endParaRPr lang="en-US" altLang="zh-CN" sz="1400" b="0" i="0" dirty="0">
              <a:solidFill>
                <a:srgbClr val="121212"/>
              </a:solidFill>
              <a:effectLst/>
              <a:latin typeface="-apple-system"/>
            </a:endParaRPr>
          </a:p>
          <a:p>
            <a:pPr algn="l">
              <a:buFont typeface="Arial" panose="020B0604020202020204" pitchFamily="34" charset="0"/>
              <a:buChar char="•"/>
            </a:pPr>
            <a:endParaRPr lang="zh-CN" altLang="en-US" sz="1400" b="0" i="0" dirty="0">
              <a:solidFill>
                <a:srgbClr val="121212"/>
              </a:solidFill>
              <a:effectLst/>
              <a:latin typeface="-apple-system"/>
            </a:endParaRPr>
          </a:p>
          <a:p>
            <a:pPr algn="l">
              <a:buFont typeface="Arial" panose="020B0604020202020204" pitchFamily="34" charset="0"/>
              <a:buChar char="•"/>
            </a:pPr>
            <a:r>
              <a:rPr lang="zh-CN" altLang="en-US" sz="1400" b="1" i="0" dirty="0">
                <a:solidFill>
                  <a:srgbClr val="121212"/>
                </a:solidFill>
                <a:effectLst/>
                <a:latin typeface="-apple-system"/>
              </a:rPr>
              <a:t>应用层。</a:t>
            </a:r>
            <a:r>
              <a:rPr lang="zh-CN" altLang="en-US" sz="1400" b="0" i="0" dirty="0">
                <a:solidFill>
                  <a:srgbClr val="121212"/>
                </a:solidFill>
                <a:effectLst/>
                <a:latin typeface="-apple-system"/>
              </a:rPr>
              <a:t> 虽然我们已经能够在传输层提供比较到位的安全保护了，但并不是所有的系统都支持 </a:t>
            </a:r>
            <a:r>
              <a:rPr lang="en-US" altLang="zh-CN" sz="1400" b="0" i="0" dirty="0">
                <a:solidFill>
                  <a:srgbClr val="121212"/>
                </a:solidFill>
                <a:effectLst/>
                <a:latin typeface="-apple-system"/>
              </a:rPr>
              <a:t>TLS</a:t>
            </a:r>
            <a:r>
              <a:rPr lang="zh-CN" altLang="en-US" sz="1400" b="0" i="0" dirty="0">
                <a:solidFill>
                  <a:srgbClr val="121212"/>
                </a:solidFill>
                <a:effectLst/>
                <a:latin typeface="-apple-system"/>
              </a:rPr>
              <a:t>。运行于应用层的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协议也通过用户名、密码字段提供了对密码认证和 </a:t>
            </a:r>
            <a:r>
              <a:rPr lang="en-US" altLang="zh-CN" sz="1400" b="0" i="0" dirty="0">
                <a:solidFill>
                  <a:srgbClr val="121212"/>
                </a:solidFill>
                <a:effectLst/>
                <a:latin typeface="-apple-system"/>
              </a:rPr>
              <a:t>Token </a:t>
            </a:r>
            <a:r>
              <a:rPr lang="zh-CN" altLang="en-US" sz="1400" b="0" i="0" dirty="0">
                <a:solidFill>
                  <a:srgbClr val="121212"/>
                </a:solidFill>
                <a:effectLst/>
                <a:latin typeface="-apple-system"/>
              </a:rPr>
              <a:t>认证的支持，确保只有合法的设备才能接入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代理。</a:t>
            </a:r>
          </a:p>
        </p:txBody>
      </p:sp>
    </p:spTree>
    <p:extLst>
      <p:ext uri="{BB962C8B-B14F-4D97-AF65-F5344CB8AC3E}">
        <p14:creationId xmlns:p14="http://schemas.microsoft.com/office/powerpoint/2010/main" val="1513699698"/>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面临问题</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pic>
        <p:nvPicPr>
          <p:cNvPr id="5" name="图片 4">
            <a:extLst>
              <a:ext uri="{FF2B5EF4-FFF2-40B4-BE49-F238E27FC236}">
                <a16:creationId xmlns:a16="http://schemas.microsoft.com/office/drawing/2014/main" id="{F1438F19-BBFC-405C-AB41-762F5C99B83C}"/>
              </a:ext>
            </a:extLst>
          </p:cNvPr>
          <p:cNvPicPr>
            <a:picLocks noChangeAspect="1"/>
          </p:cNvPicPr>
          <p:nvPr/>
        </p:nvPicPr>
        <p:blipFill>
          <a:blip r:embed="rId3"/>
          <a:stretch>
            <a:fillRect/>
          </a:stretch>
        </p:blipFill>
        <p:spPr>
          <a:xfrm>
            <a:off x="687387" y="1448594"/>
            <a:ext cx="3795596" cy="4772025"/>
          </a:xfrm>
          <a:prstGeom prst="rect">
            <a:avLst/>
          </a:prstGeom>
        </p:spPr>
      </p:pic>
      <p:sp>
        <p:nvSpPr>
          <p:cNvPr id="9" name="文本框 8">
            <a:extLst>
              <a:ext uri="{FF2B5EF4-FFF2-40B4-BE49-F238E27FC236}">
                <a16:creationId xmlns:a16="http://schemas.microsoft.com/office/drawing/2014/main" id="{4731EA11-8161-4E0B-81FE-1534527366D2}"/>
              </a:ext>
            </a:extLst>
          </p:cNvPr>
          <p:cNvSpPr txBox="1"/>
          <p:nvPr/>
        </p:nvSpPr>
        <p:spPr>
          <a:xfrm>
            <a:off x="4968058" y="2667794"/>
            <a:ext cx="6098796" cy="52322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altLang="zh-CN" sz="1400" b="0" i="0" dirty="0">
                <a:solidFill>
                  <a:srgbClr val="333333"/>
                </a:solidFill>
                <a:effectLst/>
                <a:latin typeface="Georgia" panose="02040502050405020303" pitchFamily="18" charset="0"/>
              </a:rPr>
              <a:t>MQTT</a:t>
            </a:r>
            <a:r>
              <a:rPr lang="zh-CN" altLang="en-US" sz="1400" b="0" i="0" dirty="0">
                <a:solidFill>
                  <a:srgbClr val="333333"/>
                </a:solidFill>
                <a:effectLst/>
                <a:latin typeface="Georgia" panose="02040502050405020303" pitchFamily="18" charset="0"/>
              </a:rPr>
              <a:t>面临的安全威胁主要有</a:t>
            </a:r>
            <a:r>
              <a:rPr lang="en-US" altLang="zh-CN" sz="1400" b="0" i="0" dirty="0">
                <a:solidFill>
                  <a:srgbClr val="333333"/>
                </a:solidFill>
                <a:effectLst/>
                <a:latin typeface="Georgia" panose="02040502050405020303" pitchFamily="18" charset="0"/>
              </a:rPr>
              <a:t>DoS</a:t>
            </a:r>
            <a:r>
              <a:rPr lang="zh-CN" altLang="en-US" sz="1400" b="0" i="0" dirty="0">
                <a:solidFill>
                  <a:srgbClr val="333333"/>
                </a:solidFill>
                <a:effectLst/>
                <a:latin typeface="Georgia" panose="02040502050405020303" pitchFamily="18" charset="0"/>
              </a:rPr>
              <a:t>攻击、身份欺骗、信息泄露、提权和篡改数据等。</a:t>
            </a:r>
            <a:endParaRPr kumimoji="0" lang="zh-CN" altLang="zh-CN" sz="1400" b="0" i="0" u="none" strike="noStrike" kern="1200" cap="none" spc="0" normalizeH="0" baseline="0" noProof="0" dirty="0">
              <a:ln>
                <a:noFill/>
              </a:ln>
              <a:solidFill>
                <a:prstClr val="black"/>
              </a:solidFill>
              <a:effectLst/>
              <a:uLnTx/>
              <a:uFillTx/>
              <a:latin typeface="Cambria Math" panose="02040503050406030204" pitchFamily="18" charset="0"/>
              <a:ea typeface="宋体" panose="02010600030101010101" pitchFamily="2" charset="-122"/>
              <a:cs typeface="+mn-cs"/>
            </a:endParaRPr>
          </a:p>
        </p:txBody>
      </p:sp>
      <p:sp>
        <p:nvSpPr>
          <p:cNvPr id="11" name="文本框 10">
            <a:extLst>
              <a:ext uri="{FF2B5EF4-FFF2-40B4-BE49-F238E27FC236}">
                <a16:creationId xmlns:a16="http://schemas.microsoft.com/office/drawing/2014/main" id="{3A3CEAC2-F6C7-414F-9F07-D0B606A612B6}"/>
              </a:ext>
            </a:extLst>
          </p:cNvPr>
          <p:cNvSpPr txBox="1"/>
          <p:nvPr/>
        </p:nvSpPr>
        <p:spPr>
          <a:xfrm>
            <a:off x="4968058" y="3434083"/>
            <a:ext cx="6098796" cy="2462213"/>
          </a:xfrm>
          <a:prstGeom prst="rect">
            <a:avLst/>
          </a:prstGeom>
          <a:noFill/>
        </p:spPr>
        <p:txBody>
          <a:bodyPr wrap="square">
            <a:spAutoFit/>
          </a:bodyPr>
          <a:lstStyle/>
          <a:p>
            <a:r>
              <a:rPr lang="zh-CN" altLang="en-US" sz="1400" b="0" i="0" dirty="0">
                <a:solidFill>
                  <a:srgbClr val="333333"/>
                </a:solidFill>
                <a:effectLst/>
                <a:latin typeface="Georgia" panose="02040502050405020303" pitchFamily="18" charset="0"/>
              </a:rPr>
              <a:t>在端口 </a:t>
            </a:r>
            <a:r>
              <a:rPr lang="en-US" altLang="zh-CN" sz="1400" b="0" i="0" dirty="0">
                <a:solidFill>
                  <a:srgbClr val="333333"/>
                </a:solidFill>
                <a:effectLst/>
                <a:latin typeface="Georgia" panose="02040502050405020303" pitchFamily="18" charset="0"/>
              </a:rPr>
              <a:t>1883</a:t>
            </a:r>
            <a:r>
              <a:rPr lang="zh-CN" altLang="en-US" sz="1400" b="0" i="0" dirty="0">
                <a:solidFill>
                  <a:srgbClr val="333333"/>
                </a:solidFill>
                <a:effectLst/>
                <a:latin typeface="Georgia" panose="02040502050405020303" pitchFamily="18" charset="0"/>
              </a:rPr>
              <a:t>（不使用 </a:t>
            </a:r>
            <a:r>
              <a:rPr lang="en-US" altLang="zh-CN" sz="1400" b="0" i="0" dirty="0">
                <a:solidFill>
                  <a:srgbClr val="333333"/>
                </a:solidFill>
                <a:effectLst/>
                <a:latin typeface="Georgia" panose="02040502050405020303" pitchFamily="18" charset="0"/>
              </a:rPr>
              <a:t>TLS </a:t>
            </a:r>
            <a:r>
              <a:rPr lang="zh-CN" altLang="en-US" sz="1400" b="0" i="0" dirty="0">
                <a:solidFill>
                  <a:srgbClr val="333333"/>
                </a:solidFill>
                <a:effectLst/>
                <a:latin typeface="Georgia" panose="02040502050405020303" pitchFamily="18" charset="0"/>
              </a:rPr>
              <a:t>机制的默认 </a:t>
            </a:r>
            <a:r>
              <a:rPr lang="en-US" altLang="zh-CN" sz="1400" b="0" i="0" dirty="0">
                <a:solidFill>
                  <a:srgbClr val="333333"/>
                </a:solidFill>
                <a:effectLst/>
                <a:latin typeface="Georgia" panose="02040502050405020303" pitchFamily="18" charset="0"/>
              </a:rPr>
              <a:t>MQTT </a:t>
            </a:r>
            <a:r>
              <a:rPr lang="zh-CN" altLang="en-US" sz="1400" b="0" i="0" dirty="0">
                <a:solidFill>
                  <a:srgbClr val="333333"/>
                </a:solidFill>
                <a:effectLst/>
                <a:latin typeface="Georgia" panose="02040502050405020303" pitchFamily="18" charset="0"/>
              </a:rPr>
              <a:t>代理端口，默认情况下，</a:t>
            </a:r>
            <a:r>
              <a:rPr lang="en-US" altLang="zh-CN" sz="1400" b="0" i="0" dirty="0">
                <a:solidFill>
                  <a:srgbClr val="333333"/>
                </a:solidFill>
                <a:effectLst/>
                <a:latin typeface="Georgia" panose="02040502050405020303" pitchFamily="18" charset="0"/>
              </a:rPr>
              <a:t>MQTT </a:t>
            </a:r>
            <a:r>
              <a:rPr lang="zh-CN" altLang="en-US" sz="1400" b="0" i="0" dirty="0">
                <a:solidFill>
                  <a:srgbClr val="333333"/>
                </a:solidFill>
                <a:effectLst/>
                <a:latin typeface="Georgia" panose="02040502050405020303" pitchFamily="18" charset="0"/>
              </a:rPr>
              <a:t>不提供任何数据加密，</a:t>
            </a:r>
            <a:r>
              <a:rPr lang="en-US" altLang="zh-CN" sz="1400" b="0" i="0" dirty="0">
                <a:solidFill>
                  <a:srgbClr val="333333"/>
                </a:solidFill>
                <a:effectLst/>
                <a:latin typeface="Georgia" panose="02040502050405020303" pitchFamily="18" charset="0"/>
              </a:rPr>
              <a:t>MQTT </a:t>
            </a:r>
            <a:r>
              <a:rPr lang="zh-CN" altLang="en-US" sz="1400" b="0" i="0" dirty="0">
                <a:solidFill>
                  <a:srgbClr val="333333"/>
                </a:solidFill>
                <a:effectLst/>
                <a:latin typeface="Georgia" panose="02040502050405020303" pitchFamily="18" charset="0"/>
              </a:rPr>
              <a:t>使用的官方 </a:t>
            </a:r>
            <a:r>
              <a:rPr lang="en-US" altLang="zh-CN" sz="1400" b="0" i="0" dirty="0">
                <a:solidFill>
                  <a:srgbClr val="333333"/>
                </a:solidFill>
                <a:effectLst/>
                <a:latin typeface="Georgia" panose="02040502050405020303" pitchFamily="18" charset="0"/>
              </a:rPr>
              <a:t>IANA </a:t>
            </a:r>
            <a:r>
              <a:rPr lang="zh-CN" altLang="en-US" sz="1400" b="0" i="0" dirty="0">
                <a:solidFill>
                  <a:srgbClr val="333333"/>
                </a:solidFill>
                <a:effectLst/>
                <a:latin typeface="Georgia" panose="02040502050405020303" pitchFamily="18" charset="0"/>
              </a:rPr>
              <a:t>端口号对于常规 </a:t>
            </a:r>
            <a:r>
              <a:rPr lang="en-US" altLang="zh-CN" sz="1400" b="0" i="0" dirty="0">
                <a:solidFill>
                  <a:srgbClr val="333333"/>
                </a:solidFill>
                <a:effectLst/>
                <a:latin typeface="Georgia" panose="02040502050405020303" pitchFamily="18" charset="0"/>
              </a:rPr>
              <a:t>MQTT </a:t>
            </a:r>
            <a:r>
              <a:rPr lang="zh-CN" altLang="en-US" sz="1400" b="0" i="0" dirty="0">
                <a:solidFill>
                  <a:srgbClr val="333333"/>
                </a:solidFill>
                <a:effectLst/>
                <a:latin typeface="Georgia" panose="02040502050405020303" pitchFamily="18" charset="0"/>
              </a:rPr>
              <a:t>是 </a:t>
            </a:r>
            <a:r>
              <a:rPr lang="en-US" altLang="zh-CN" sz="1400" b="0" i="0" dirty="0">
                <a:solidFill>
                  <a:srgbClr val="333333"/>
                </a:solidFill>
                <a:effectLst/>
                <a:latin typeface="Georgia" panose="02040502050405020303" pitchFamily="18" charset="0"/>
              </a:rPr>
              <a:t>1883</a:t>
            </a:r>
            <a:r>
              <a:rPr lang="zh-CN" altLang="en-US" sz="1400" b="0" i="0" dirty="0">
                <a:solidFill>
                  <a:srgbClr val="333333"/>
                </a:solidFill>
                <a:effectLst/>
                <a:latin typeface="Georgia" panose="02040502050405020303" pitchFamily="18" charset="0"/>
              </a:rPr>
              <a:t>，对于使用 </a:t>
            </a:r>
            <a:r>
              <a:rPr lang="en-US" altLang="zh-CN" sz="1400" b="0" i="0" dirty="0">
                <a:solidFill>
                  <a:srgbClr val="333333"/>
                </a:solidFill>
                <a:effectLst/>
                <a:latin typeface="Georgia" panose="02040502050405020303" pitchFamily="18" charset="0"/>
              </a:rPr>
              <a:t>SSL/TLS </a:t>
            </a:r>
            <a:r>
              <a:rPr lang="zh-CN" altLang="en-US" sz="1400" b="0" i="0" dirty="0">
                <a:solidFill>
                  <a:srgbClr val="333333"/>
                </a:solidFill>
                <a:effectLst/>
                <a:latin typeface="Georgia" panose="02040502050405020303" pitchFamily="18" charset="0"/>
              </a:rPr>
              <a:t>的 </a:t>
            </a:r>
            <a:r>
              <a:rPr lang="en-US" altLang="zh-CN" sz="1400" b="0" i="0" dirty="0">
                <a:solidFill>
                  <a:srgbClr val="333333"/>
                </a:solidFill>
                <a:effectLst/>
                <a:latin typeface="Georgia" panose="02040502050405020303" pitchFamily="18" charset="0"/>
              </a:rPr>
              <a:t>MQTT </a:t>
            </a:r>
            <a:r>
              <a:rPr lang="zh-CN" altLang="en-US" sz="1400" b="0" i="0" dirty="0">
                <a:solidFill>
                  <a:srgbClr val="333333"/>
                </a:solidFill>
                <a:effectLst/>
                <a:latin typeface="Georgia" panose="02040502050405020303" pitchFamily="18" charset="0"/>
              </a:rPr>
              <a:t>是 </a:t>
            </a:r>
            <a:r>
              <a:rPr lang="en-US" altLang="zh-CN" sz="1400" b="0" i="0" dirty="0">
                <a:solidFill>
                  <a:srgbClr val="333333"/>
                </a:solidFill>
                <a:effectLst/>
                <a:latin typeface="Georgia" panose="02040502050405020303" pitchFamily="18" charset="0"/>
              </a:rPr>
              <a:t>8883</a:t>
            </a:r>
            <a:r>
              <a:rPr lang="zh-CN" altLang="en-US" sz="1400" b="0" i="0" dirty="0">
                <a:solidFill>
                  <a:srgbClr val="333333"/>
                </a:solidFill>
                <a:effectLst/>
                <a:latin typeface="Georgia" panose="02040502050405020303" pitchFamily="18" charset="0"/>
              </a:rPr>
              <a:t>）上执行 </a:t>
            </a:r>
            <a:r>
              <a:rPr lang="en-US" altLang="zh-CN" sz="1400" b="0" i="0" dirty="0">
                <a:solidFill>
                  <a:srgbClr val="333333"/>
                </a:solidFill>
                <a:effectLst/>
                <a:latin typeface="Georgia" panose="02040502050405020303" pitchFamily="18" charset="0"/>
              </a:rPr>
              <a:t>MQTT </a:t>
            </a:r>
            <a:r>
              <a:rPr lang="zh-CN" altLang="en-US" sz="1400" b="0" i="0" dirty="0">
                <a:solidFill>
                  <a:srgbClr val="333333"/>
                </a:solidFill>
                <a:effectLst/>
                <a:latin typeface="Georgia" panose="02040502050405020303" pitchFamily="18" charset="0"/>
              </a:rPr>
              <a:t>协议搜索，以查找可用的代理服务器。</a:t>
            </a:r>
            <a:r>
              <a:rPr lang="zh-CN" altLang="en-US" sz="1400" b="0" i="0" u="none" strike="noStrike" dirty="0">
                <a:solidFill>
                  <a:srgbClr val="006699"/>
                </a:solidFill>
                <a:effectLst/>
                <a:latin typeface="Georgia" panose="02040502050405020303" pitchFamily="18" charset="0"/>
              </a:rPr>
              <a:t>图 </a:t>
            </a:r>
            <a:r>
              <a:rPr lang="zh-CN" altLang="en-US" sz="1400" dirty="0">
                <a:solidFill>
                  <a:srgbClr val="006699"/>
                </a:solidFill>
                <a:latin typeface="Georgia" panose="02040502050405020303" pitchFamily="18" charset="0"/>
              </a:rPr>
              <a:t>左</a:t>
            </a:r>
            <a:r>
              <a:rPr lang="zh-CN" altLang="en-US" sz="1400" b="0" i="0" dirty="0">
                <a:solidFill>
                  <a:srgbClr val="333333"/>
                </a:solidFill>
                <a:effectLst/>
                <a:latin typeface="Georgia" panose="02040502050405020303" pitchFamily="18" charset="0"/>
              </a:rPr>
              <a:t>中提供的搜索结果显示，当时（</a:t>
            </a:r>
            <a:r>
              <a:rPr lang="en-US" altLang="zh-CN" sz="1400" b="0" i="0" dirty="0">
                <a:solidFill>
                  <a:srgbClr val="333333"/>
                </a:solidFill>
                <a:effectLst/>
                <a:latin typeface="Georgia" panose="02040502050405020303" pitchFamily="18" charset="0"/>
              </a:rPr>
              <a:t>2017 </a:t>
            </a:r>
            <a:r>
              <a:rPr lang="zh-CN" altLang="en-US" sz="1400" b="0" i="0" dirty="0">
                <a:solidFill>
                  <a:srgbClr val="333333"/>
                </a:solidFill>
                <a:effectLst/>
                <a:latin typeface="Georgia" panose="02040502050405020303" pitchFamily="18" charset="0"/>
              </a:rPr>
              <a:t>年 </a:t>
            </a:r>
            <a:r>
              <a:rPr lang="en-US" altLang="zh-CN" sz="1400" b="0" i="0" dirty="0">
                <a:solidFill>
                  <a:srgbClr val="333333"/>
                </a:solidFill>
                <a:effectLst/>
                <a:latin typeface="Georgia" panose="02040502050405020303" pitchFamily="18" charset="0"/>
              </a:rPr>
              <a:t>4 </a:t>
            </a:r>
            <a:r>
              <a:rPr lang="zh-CN" altLang="en-US" sz="1400" b="0" i="0" dirty="0">
                <a:solidFill>
                  <a:srgbClr val="333333"/>
                </a:solidFill>
                <a:effectLst/>
                <a:latin typeface="Georgia" panose="02040502050405020303" pitchFamily="18" charset="0"/>
              </a:rPr>
              <a:t>月 </a:t>
            </a:r>
            <a:r>
              <a:rPr lang="en-US" altLang="zh-CN" sz="1400" b="0" i="0" dirty="0">
                <a:solidFill>
                  <a:srgbClr val="333333"/>
                </a:solidFill>
                <a:effectLst/>
                <a:latin typeface="Georgia" panose="02040502050405020303" pitchFamily="18" charset="0"/>
              </a:rPr>
              <a:t>27 </a:t>
            </a:r>
            <a:r>
              <a:rPr lang="zh-CN" altLang="en-US" sz="1400" b="0" i="0" dirty="0">
                <a:solidFill>
                  <a:srgbClr val="333333"/>
                </a:solidFill>
                <a:effectLst/>
                <a:latin typeface="Georgia" panose="02040502050405020303" pitchFamily="18" charset="0"/>
              </a:rPr>
              <a:t>日），</a:t>
            </a:r>
            <a:r>
              <a:rPr lang="en-US" altLang="zh-CN" sz="1400" b="0" i="0" dirty="0">
                <a:solidFill>
                  <a:srgbClr val="333333"/>
                </a:solidFill>
                <a:effectLst/>
                <a:latin typeface="Georgia" panose="02040502050405020303" pitchFamily="18" charset="0"/>
              </a:rPr>
              <a:t>Shodan </a:t>
            </a:r>
            <a:r>
              <a:rPr lang="zh-CN" altLang="en-US" sz="1400" b="0" i="0" dirty="0">
                <a:solidFill>
                  <a:srgbClr val="333333"/>
                </a:solidFill>
                <a:effectLst/>
                <a:latin typeface="Georgia" panose="02040502050405020303" pitchFamily="18" charset="0"/>
              </a:rPr>
              <a:t>成功索引了 </a:t>
            </a:r>
            <a:r>
              <a:rPr lang="en-US" altLang="zh-CN" sz="1400" b="0" i="0" dirty="0">
                <a:solidFill>
                  <a:srgbClr val="333333"/>
                </a:solidFill>
                <a:effectLst/>
                <a:latin typeface="Georgia" panose="02040502050405020303" pitchFamily="18" charset="0"/>
              </a:rPr>
              <a:t>24998 </a:t>
            </a:r>
            <a:r>
              <a:rPr lang="zh-CN" altLang="en-US" sz="1400" b="0" i="0" dirty="0">
                <a:solidFill>
                  <a:srgbClr val="333333"/>
                </a:solidFill>
                <a:effectLst/>
                <a:latin typeface="Georgia" panose="02040502050405020303" pitchFamily="18" charset="0"/>
              </a:rPr>
              <a:t>个具有默认端口的代理。</a:t>
            </a:r>
            <a:endParaRPr lang="en-US" altLang="zh-CN" sz="1400" b="0" i="0" dirty="0">
              <a:solidFill>
                <a:srgbClr val="333333"/>
              </a:solidFill>
              <a:effectLst/>
              <a:latin typeface="Georgia" panose="02040502050405020303" pitchFamily="18" charset="0"/>
            </a:endParaRPr>
          </a:p>
          <a:p>
            <a:endParaRPr lang="en-US" altLang="zh-CN" sz="1400" b="0" i="0" dirty="0">
              <a:solidFill>
                <a:srgbClr val="333333"/>
              </a:solidFill>
              <a:effectLst/>
              <a:latin typeface="Georgia" panose="02040502050405020303" pitchFamily="18" charset="0"/>
            </a:endParaRPr>
          </a:p>
          <a:p>
            <a:r>
              <a:rPr lang="zh-CN" altLang="en-US" sz="1400" dirty="0">
                <a:solidFill>
                  <a:srgbClr val="333333"/>
                </a:solidFill>
                <a:latin typeface="Georgia" panose="02040502050405020303" pitchFamily="18" charset="0"/>
              </a:rPr>
              <a:t>可以看出，缺乏安全意识使得开发人员在必须进行权衡时可能更愿意选择功能而不是安全性。</a:t>
            </a:r>
            <a:endParaRPr lang="en-US" altLang="zh-CN" sz="1400" dirty="0">
              <a:solidFill>
                <a:srgbClr val="333333"/>
              </a:solidFill>
              <a:latin typeface="Georgia" panose="02040502050405020303" pitchFamily="18" charset="0"/>
            </a:endParaRPr>
          </a:p>
          <a:p>
            <a:endParaRPr lang="en-US" altLang="zh-CN" sz="1400" b="0" i="0" dirty="0">
              <a:solidFill>
                <a:srgbClr val="333333"/>
              </a:solidFill>
              <a:effectLst/>
              <a:latin typeface="Georgia" panose="02040502050405020303" pitchFamily="18" charset="0"/>
            </a:endParaRPr>
          </a:p>
          <a:p>
            <a:endParaRPr lang="en-US" altLang="zh-CN" sz="1400" dirty="0">
              <a:solidFill>
                <a:srgbClr val="333333"/>
              </a:solidFill>
              <a:latin typeface="Georgia" panose="02040502050405020303" pitchFamily="18" charset="0"/>
            </a:endParaRPr>
          </a:p>
          <a:p>
            <a:endParaRPr lang="zh-CN" altLang="en-US" sz="1400" dirty="0"/>
          </a:p>
        </p:txBody>
      </p:sp>
    </p:spTree>
    <p:extLst>
      <p:ext uri="{BB962C8B-B14F-4D97-AF65-F5344CB8AC3E}">
        <p14:creationId xmlns:p14="http://schemas.microsoft.com/office/powerpoint/2010/main" val="1406558973"/>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面临问题</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11" name="文本框 10">
            <a:extLst>
              <a:ext uri="{FF2B5EF4-FFF2-40B4-BE49-F238E27FC236}">
                <a16:creationId xmlns:a16="http://schemas.microsoft.com/office/drawing/2014/main" id="{3A3CEAC2-F6C7-414F-9F07-D0B606A612B6}"/>
              </a:ext>
            </a:extLst>
          </p:cNvPr>
          <p:cNvSpPr txBox="1"/>
          <p:nvPr/>
        </p:nvSpPr>
        <p:spPr>
          <a:xfrm>
            <a:off x="6402387" y="2591594"/>
            <a:ext cx="3491729" cy="2462213"/>
          </a:xfrm>
          <a:prstGeom prst="rect">
            <a:avLst/>
          </a:prstGeom>
          <a:noFill/>
        </p:spPr>
        <p:txBody>
          <a:bodyPr wrap="square">
            <a:spAutoFit/>
          </a:bodyPr>
          <a:lstStyle/>
          <a:p>
            <a:pPr marL="285750" indent="-285750">
              <a:buFont typeface="Arial" panose="020B0604020202020204" pitchFamily="34" charset="0"/>
              <a:buChar char="•"/>
            </a:pPr>
            <a:r>
              <a:rPr lang="zh-CN" altLang="en-US" sz="1400" b="0" i="0" dirty="0">
                <a:solidFill>
                  <a:srgbClr val="333333"/>
                </a:solidFill>
                <a:effectLst/>
                <a:latin typeface="Georgia" panose="02040502050405020303" pitchFamily="18" charset="0"/>
              </a:rPr>
              <a:t>路灯充当订阅者，合法发布者可以在其中发布消息来控制路灯。另一方面，由于代理没有身份验证机制，攻击者可以订阅代理以获取用于控制路灯的任何消息。</a:t>
            </a:r>
            <a:endParaRPr lang="en-US" altLang="zh-CN" sz="1400" b="0" i="0" dirty="0">
              <a:solidFill>
                <a:srgbClr val="333333"/>
              </a:solidFill>
              <a:effectLst/>
              <a:latin typeface="Georgia" panose="02040502050405020303" pitchFamily="18" charset="0"/>
            </a:endParaRPr>
          </a:p>
          <a:p>
            <a:pPr marL="285750" indent="-285750">
              <a:buFont typeface="Arial" panose="020B0604020202020204" pitchFamily="34" charset="0"/>
              <a:buChar char="•"/>
            </a:pPr>
            <a:endParaRPr lang="en-US" altLang="zh-CN" sz="1400" dirty="0">
              <a:solidFill>
                <a:srgbClr val="333333"/>
              </a:solidFill>
              <a:latin typeface="Georgia" panose="02040502050405020303" pitchFamily="18" charset="0"/>
            </a:endParaRPr>
          </a:p>
          <a:p>
            <a:pPr marL="285750" indent="-285750">
              <a:buFont typeface="Arial" panose="020B0604020202020204" pitchFamily="34" charset="0"/>
              <a:buChar char="•"/>
            </a:pPr>
            <a:r>
              <a:rPr lang="zh-CN" altLang="en-US" sz="1400" b="0" i="0" dirty="0">
                <a:solidFill>
                  <a:srgbClr val="333333"/>
                </a:solidFill>
                <a:effectLst/>
                <a:latin typeface="Georgia" panose="02040502050405020303" pitchFamily="18" charset="0"/>
              </a:rPr>
              <a:t>通过分析控制消息，攻击者可以发布他的消息来接管路灯。这种情况也可能被攻击者用来发布垃圾邮件数据，使代理和订阅者都被淹没，并可能导致拒绝服务。</a:t>
            </a:r>
            <a:endParaRPr lang="zh-CN" altLang="en-US" sz="1400" dirty="0"/>
          </a:p>
        </p:txBody>
      </p:sp>
      <p:pic>
        <p:nvPicPr>
          <p:cNvPr id="2" name="图片 1">
            <a:extLst>
              <a:ext uri="{FF2B5EF4-FFF2-40B4-BE49-F238E27FC236}">
                <a16:creationId xmlns:a16="http://schemas.microsoft.com/office/drawing/2014/main" id="{99DBA41B-9BB8-49DB-9B74-E721A2603363}"/>
              </a:ext>
            </a:extLst>
          </p:cNvPr>
          <p:cNvPicPr>
            <a:picLocks noChangeAspect="1"/>
          </p:cNvPicPr>
          <p:nvPr/>
        </p:nvPicPr>
        <p:blipFill>
          <a:blip r:embed="rId3"/>
          <a:stretch>
            <a:fillRect/>
          </a:stretch>
        </p:blipFill>
        <p:spPr>
          <a:xfrm>
            <a:off x="687387" y="2820194"/>
            <a:ext cx="4160662" cy="1815882"/>
          </a:xfrm>
          <a:prstGeom prst="rect">
            <a:avLst/>
          </a:prstGeom>
        </p:spPr>
      </p:pic>
    </p:spTree>
    <p:extLst>
      <p:ext uri="{BB962C8B-B14F-4D97-AF65-F5344CB8AC3E}">
        <p14:creationId xmlns:p14="http://schemas.microsoft.com/office/powerpoint/2010/main" val="1613811485"/>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面临问题</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8" name="文本框 7">
            <a:extLst>
              <a:ext uri="{FF2B5EF4-FFF2-40B4-BE49-F238E27FC236}">
                <a16:creationId xmlns:a16="http://schemas.microsoft.com/office/drawing/2014/main" id="{B6C6DD00-12BB-48D6-942B-E6208352437A}"/>
              </a:ext>
            </a:extLst>
          </p:cNvPr>
          <p:cNvSpPr txBox="1"/>
          <p:nvPr/>
        </p:nvSpPr>
        <p:spPr>
          <a:xfrm>
            <a:off x="5945187" y="2058194"/>
            <a:ext cx="5260595" cy="2893100"/>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        假设攻击者连接到与 </a:t>
            </a:r>
            <a:r>
              <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IoT </a:t>
            </a: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系统相同的网络（例如，在发布者网络或代理网络）。</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        使用这个假设，攻击者可以对该网络进行流量分析，以明文形式从 </a:t>
            </a:r>
            <a:r>
              <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MQTT </a:t>
            </a: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协议的传输数据中提取有价值的信息，例如：</a:t>
            </a:r>
            <a:endPar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endParaRPr>
          </a:p>
          <a:p>
            <a:pPr marL="0" marR="0" lvl="0" indent="0" algn="l" defTabSz="914400" rtl="0" eaLnBrk="1" fontAlgn="base" latinLnBrk="0" hangingPunct="1">
              <a:lnSpc>
                <a:spcPct val="100000"/>
              </a:lnSpc>
              <a:spcBef>
                <a:spcPct val="0"/>
              </a:spcBef>
              <a:spcAft>
                <a:spcPct val="0"/>
              </a:spcAft>
              <a:buClrTx/>
              <a:buSzTx/>
              <a:buFont typeface="+mj-lt"/>
              <a:buAutoNum type="alphaLcPeriod"/>
              <a:tabLst/>
              <a:defRPr/>
            </a:pPr>
            <a:r>
              <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IP</a:t>
            </a: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代理（通常是公共</a:t>
            </a:r>
            <a:r>
              <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IP</a:t>
            </a: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地址）</a:t>
            </a:r>
          </a:p>
          <a:p>
            <a:pPr marL="0" marR="0" lvl="0" indent="0" algn="l" defTabSz="914400" rtl="0" eaLnBrk="1" fontAlgn="base" latinLnBrk="0" hangingPunct="1">
              <a:lnSpc>
                <a:spcPct val="100000"/>
              </a:lnSpc>
              <a:spcBef>
                <a:spcPct val="0"/>
              </a:spcBef>
              <a:spcAft>
                <a:spcPct val="0"/>
              </a:spcAft>
              <a:buClrTx/>
              <a:buSzTx/>
              <a:buFont typeface="+mj-lt"/>
              <a:buAutoNum type="alphaLcPeriod" startAt="2"/>
              <a:tabLst/>
              <a:defRPr/>
            </a:pPr>
            <a:r>
              <a:rPr lang="zh-CN" altLang="en-US" sz="1400" dirty="0">
                <a:solidFill>
                  <a:srgbClr val="333333"/>
                </a:solidFill>
                <a:latin typeface="Georgia" panose="02040502050405020303" pitchFamily="18" charset="0"/>
              </a:rPr>
              <a:t>主题</a:t>
            </a: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名称</a:t>
            </a:r>
          </a:p>
          <a:p>
            <a:pPr marL="0" marR="0" lvl="0" indent="0" algn="l" defTabSz="914400" rtl="0" eaLnBrk="1" fontAlgn="base" latinLnBrk="0" hangingPunct="1">
              <a:lnSpc>
                <a:spcPct val="100000"/>
              </a:lnSpc>
              <a:spcBef>
                <a:spcPct val="0"/>
              </a:spcBef>
              <a:spcAft>
                <a:spcPct val="0"/>
              </a:spcAft>
              <a:buClrTx/>
              <a:buSzTx/>
              <a:buFont typeface="+mj-lt"/>
              <a:buAutoNum type="alphaLcPeriod" startAt="3"/>
              <a:tabLst/>
              <a:defRPr/>
            </a:pP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数据负载</a:t>
            </a:r>
          </a:p>
          <a:p>
            <a:pPr marL="0" marR="0" lvl="0" indent="0" algn="l" defTabSz="914400" rtl="0" eaLnBrk="1" fontAlgn="base" latinLnBrk="0" hangingPunct="1">
              <a:lnSpc>
                <a:spcPct val="100000"/>
              </a:lnSpc>
              <a:spcBef>
                <a:spcPct val="0"/>
              </a:spcBef>
              <a:spcAft>
                <a:spcPct val="0"/>
              </a:spcAft>
              <a:buClrTx/>
              <a:buSzTx/>
              <a:buFont typeface="+mj-lt"/>
              <a:buAutoNum type="alphaLcPeriod" startAt="4"/>
              <a:tabLst/>
              <a:defRPr/>
            </a:pP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物联网系统使用的</a:t>
            </a:r>
            <a:r>
              <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MQTT</a:t>
            </a: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端口号  </a:t>
            </a:r>
            <a:endPar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endParaRPr>
          </a:p>
          <a:p>
            <a:pPr marL="0" marR="0" lvl="0" indent="0" algn="l" defTabSz="914400" rtl="0" eaLnBrk="1" fontAlgn="base" latinLnBrk="0" hangingPunct="1">
              <a:lnSpc>
                <a:spcPct val="100000"/>
              </a:lnSpc>
              <a:spcBef>
                <a:spcPct val="0"/>
              </a:spcBef>
              <a:spcAft>
                <a:spcPct val="0"/>
              </a:spcAft>
              <a:buClrTx/>
              <a:buSzTx/>
              <a:buFont typeface="+mj-lt"/>
              <a:buAutoNum type="alphaLcPeriod" startAt="4"/>
              <a:tabLst/>
              <a:defRPr/>
            </a:pPr>
            <a:endParaRPr lang="en-US" altLang="zh-CN" sz="1400" dirty="0">
              <a:solidFill>
                <a:srgbClr val="333333"/>
              </a:solidFill>
              <a:latin typeface="Georgia" panose="02040502050405020303" pitchFamily="18" charset="0"/>
            </a:endParaRPr>
          </a:p>
          <a:p>
            <a:pPr marL="0" marR="0" lvl="0" indent="0" algn="l" defTabSz="914400" rtl="0" eaLnBrk="1" fontAlgn="base" latinLnBrk="0" hangingPunct="1">
              <a:lnSpc>
                <a:spcPct val="100000"/>
              </a:lnSpc>
              <a:spcBef>
                <a:spcPct val="0"/>
              </a:spcBef>
              <a:spcAft>
                <a:spcPct val="0"/>
              </a:spcAft>
              <a:buClrTx/>
              <a:buSzTx/>
              <a:tabLst/>
              <a:defRPr/>
            </a:pP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        攻击者可以使用 </a:t>
            </a:r>
            <a:r>
              <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Wireshark </a:t>
            </a: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和 </a:t>
            </a:r>
            <a:r>
              <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Ettercap </a:t>
            </a: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来执行攻击。与发布者处于同一网络中的攻击者可以嗅探和修改传输中的数据，因为他可以利用 </a:t>
            </a:r>
            <a:r>
              <a:rPr kumimoji="0" lang="en-US" altLang="zh-CN"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MQTT </a:t>
            </a:r>
            <a:r>
              <a:rPr kumimoji="0" lang="zh-CN" altLang="en-US" sz="1400" b="0" i="0" u="none" strike="noStrike" kern="1200" cap="none" spc="0" normalizeH="0" baseline="0" noProof="0" dirty="0">
                <a:ln>
                  <a:noFill/>
                </a:ln>
                <a:solidFill>
                  <a:srgbClr val="333333"/>
                </a:solidFill>
                <a:effectLst/>
                <a:uLnTx/>
                <a:uFillTx/>
                <a:latin typeface="Georgia" panose="02040502050405020303" pitchFamily="18" charset="0"/>
                <a:ea typeface="宋体" charset="-122"/>
                <a:cs typeface="+mn-cs"/>
              </a:rPr>
              <a:t>数据包的真实性和完整性。</a:t>
            </a:r>
          </a:p>
        </p:txBody>
      </p:sp>
      <p:pic>
        <p:nvPicPr>
          <p:cNvPr id="11266" name="Picture 2">
            <a:extLst>
              <a:ext uri="{FF2B5EF4-FFF2-40B4-BE49-F238E27FC236}">
                <a16:creationId xmlns:a16="http://schemas.microsoft.com/office/drawing/2014/main" id="{39C28150-EA1F-4C21-8DE5-4AF0DC33FF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187" y="3124994"/>
            <a:ext cx="4587189" cy="12027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7976286"/>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前路</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5" name="TextBox 7">
            <a:extLst>
              <a:ext uri="{FF2B5EF4-FFF2-40B4-BE49-F238E27FC236}">
                <a16:creationId xmlns:a16="http://schemas.microsoft.com/office/drawing/2014/main" id="{15D64FAD-820D-4F12-AEAE-770E99C69831}"/>
              </a:ext>
            </a:extLst>
          </p:cNvPr>
          <p:cNvSpPr txBox="1">
            <a:spLocks noChangeArrowheads="1"/>
          </p:cNvSpPr>
          <p:nvPr/>
        </p:nvSpPr>
        <p:spPr bwMode="auto">
          <a:xfrm flipH="1">
            <a:off x="1041739" y="2035499"/>
            <a:ext cx="3684248" cy="1581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just">
              <a:lnSpc>
                <a:spcPct val="150000"/>
              </a:lnSpc>
              <a:defRPr/>
            </a:pPr>
            <a:r>
              <a:rPr lang="zh-CN" altLang="en-US" sz="1400" b="0" i="0" dirty="0">
                <a:solidFill>
                  <a:srgbClr val="333333"/>
                </a:solidFill>
                <a:effectLst/>
                <a:latin typeface="宋体" panose="02010600030101010101" pitchFamily="2" charset="-122"/>
                <a:ea typeface="宋体" panose="02010600030101010101" pitchFamily="2" charset="-122"/>
              </a:rPr>
              <a:t>网络攻击的形式多种多样，包括数据类型检测、恶意控制、恶意操作、扫描、监控、错误设置等。从机器学习的角度发展物联网异常检测受到了广泛关注。</a:t>
            </a:r>
            <a:r>
              <a:rPr lang="zh-CN" altLang="en-US" sz="1400" dirty="0">
                <a:solidFill>
                  <a:srgbClr val="333333"/>
                </a:solidFill>
                <a:latin typeface="宋体" panose="02010600030101010101" pitchFamily="2" charset="-122"/>
                <a:ea typeface="宋体" panose="02010600030101010101" pitchFamily="2" charset="-122"/>
              </a:rPr>
              <a:t>例如，可以基于签名检测或基于异常检测。</a:t>
            </a:r>
            <a:endParaRPr lang="en-US" altLang="en-US" sz="1400" dirty="0">
              <a:solidFill>
                <a:srgbClr val="444444"/>
              </a:solidFill>
              <a:latin typeface="宋体" panose="02010600030101010101" pitchFamily="2" charset="-122"/>
              <a:ea typeface="宋体" panose="02010600030101010101" pitchFamily="2" charset="-122"/>
              <a:cs typeface="Calibri Light" panose="020F0302020204030204" pitchFamily="34" charset="0"/>
            </a:endParaRPr>
          </a:p>
        </p:txBody>
      </p:sp>
      <p:sp>
        <p:nvSpPr>
          <p:cNvPr id="6" name="文本框 5">
            <a:extLst>
              <a:ext uri="{FF2B5EF4-FFF2-40B4-BE49-F238E27FC236}">
                <a16:creationId xmlns:a16="http://schemas.microsoft.com/office/drawing/2014/main" id="{34C8F98F-C280-41EE-AB09-9075473BE5E4}"/>
              </a:ext>
            </a:extLst>
          </p:cNvPr>
          <p:cNvSpPr txBox="1"/>
          <p:nvPr/>
        </p:nvSpPr>
        <p:spPr>
          <a:xfrm>
            <a:off x="915987" y="1600994"/>
            <a:ext cx="2206863" cy="400110"/>
          </a:xfrm>
          <a:prstGeom prst="rect">
            <a:avLst/>
          </a:prstGeom>
          <a:noFill/>
        </p:spPr>
        <p:txBody>
          <a:bodyPr wrap="square" rtlCol="0">
            <a:spAutoFit/>
          </a:bodyPr>
          <a:lstStyle/>
          <a:p>
            <a:r>
              <a:rPr lang="zh-CN" altLang="en-US" sz="2000" b="1" dirty="0">
                <a:solidFill>
                  <a:schemeClr val="tx1">
                    <a:lumMod val="65000"/>
                    <a:lumOff val="35000"/>
                  </a:schemeClr>
                </a:solidFill>
                <a:latin typeface="宋体" panose="02010600030101010101" pitchFamily="2" charset="-122"/>
                <a:ea typeface="宋体" panose="02010600030101010101" pitchFamily="2" charset="-122"/>
                <a:cs typeface="Calibri Light" panose="020F0302020204030204" pitchFamily="34" charset="0"/>
              </a:rPr>
              <a:t>机器学习</a:t>
            </a:r>
          </a:p>
        </p:txBody>
      </p:sp>
      <p:sp>
        <p:nvSpPr>
          <p:cNvPr id="7" name="TextBox 7">
            <a:extLst>
              <a:ext uri="{FF2B5EF4-FFF2-40B4-BE49-F238E27FC236}">
                <a16:creationId xmlns:a16="http://schemas.microsoft.com/office/drawing/2014/main" id="{BD881622-64DC-4DD9-8212-D71D789D5BAD}"/>
              </a:ext>
            </a:extLst>
          </p:cNvPr>
          <p:cNvSpPr txBox="1">
            <a:spLocks noChangeArrowheads="1"/>
          </p:cNvSpPr>
          <p:nvPr/>
        </p:nvSpPr>
        <p:spPr bwMode="auto">
          <a:xfrm flipH="1">
            <a:off x="7305521" y="2092490"/>
            <a:ext cx="3288542" cy="4305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just">
              <a:lnSpc>
                <a:spcPct val="150000"/>
              </a:lnSpc>
              <a:defRPr/>
            </a:pPr>
            <a:r>
              <a:rPr lang="zh-CN" altLang="en-US" sz="1400" b="0" i="0" dirty="0">
                <a:solidFill>
                  <a:srgbClr val="333333"/>
                </a:solidFill>
                <a:effectLst/>
                <a:latin typeface="Cambria Math" panose="02040503050406030204" pitchFamily="18" charset="0"/>
                <a:ea typeface="宋体" panose="02010600030101010101" pitchFamily="2" charset="-122"/>
              </a:rPr>
              <a:t>区块链的数据完整性、不可否认性、安全访问和身份管理为</a:t>
            </a:r>
            <a:r>
              <a:rPr lang="en-US" altLang="zh-CN" sz="1400" b="0" i="0" dirty="0">
                <a:solidFill>
                  <a:srgbClr val="333333"/>
                </a:solidFill>
                <a:effectLst/>
                <a:latin typeface="Cambria Math" panose="02040503050406030204" pitchFamily="18" charset="0"/>
                <a:ea typeface="Cambria Math" panose="02040503050406030204" pitchFamily="18" charset="0"/>
              </a:rPr>
              <a:t>M2M</a:t>
            </a:r>
            <a:r>
              <a:rPr lang="zh-CN" altLang="en-US" sz="1400" b="0" i="0" dirty="0">
                <a:solidFill>
                  <a:srgbClr val="333333"/>
                </a:solidFill>
                <a:effectLst/>
                <a:latin typeface="Cambria Math" panose="02040503050406030204" pitchFamily="18" charset="0"/>
                <a:ea typeface="宋体" panose="02010600030101010101" pitchFamily="2" charset="-122"/>
              </a:rPr>
              <a:t>的信任机制提供了解决方案</a:t>
            </a:r>
            <a:endParaRPr lang="en-US" altLang="zh-CN" sz="1400" b="0" i="0" dirty="0">
              <a:solidFill>
                <a:srgbClr val="333333"/>
              </a:solidFill>
              <a:effectLst/>
              <a:latin typeface="Cambria Math" panose="02040503050406030204" pitchFamily="18" charset="0"/>
              <a:ea typeface="Cambria Math" panose="02040503050406030204" pitchFamily="18" charset="0"/>
            </a:endParaRPr>
          </a:p>
          <a:p>
            <a:pPr algn="just">
              <a:lnSpc>
                <a:spcPct val="150000"/>
              </a:lnSpc>
              <a:defRPr/>
            </a:pPr>
            <a:r>
              <a:rPr lang="en-US" altLang="zh-CN" sz="140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rPr>
              <a:t>[1]</a:t>
            </a:r>
            <a:r>
              <a:rPr lang="zh-CN" altLang="en-US" sz="1400" dirty="0">
                <a:solidFill>
                  <a:srgbClr val="444444"/>
                </a:solidFill>
                <a:latin typeface="Cambria Math" panose="02040503050406030204" pitchFamily="18" charset="0"/>
                <a:ea typeface="宋体" panose="02010600030101010101" pitchFamily="2" charset="-122"/>
                <a:cs typeface="Calibri Light" panose="020F0302020204030204" pitchFamily="34" charset="0"/>
              </a:rPr>
              <a:t>创建了一个基于区块链的医疗应用系统，使用 </a:t>
            </a:r>
            <a:r>
              <a:rPr lang="en-US" altLang="zh-CN" sz="140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rPr>
              <a:t>MQTT </a:t>
            </a:r>
            <a:r>
              <a:rPr lang="zh-CN" altLang="en-US" sz="1400" dirty="0">
                <a:solidFill>
                  <a:srgbClr val="444444"/>
                </a:solidFill>
                <a:latin typeface="Cambria Math" panose="02040503050406030204" pitchFamily="18" charset="0"/>
                <a:ea typeface="宋体" panose="02010600030101010101" pitchFamily="2" charset="-122"/>
                <a:cs typeface="Calibri Light" panose="020F0302020204030204" pitchFamily="34" charset="0"/>
              </a:rPr>
              <a:t>连接各种设备。将每个设备的 </a:t>
            </a:r>
            <a:r>
              <a:rPr lang="en-US" altLang="zh-CN" sz="140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rPr>
              <a:t>SSID </a:t>
            </a:r>
            <a:r>
              <a:rPr lang="zh-CN" altLang="en-US" sz="1400" dirty="0">
                <a:solidFill>
                  <a:srgbClr val="444444"/>
                </a:solidFill>
                <a:latin typeface="Cambria Math" panose="02040503050406030204" pitchFamily="18" charset="0"/>
                <a:ea typeface="宋体" panose="02010600030101010101" pitchFamily="2" charset="-122"/>
                <a:cs typeface="Calibri Light" panose="020F0302020204030204" pitchFamily="34" charset="0"/>
              </a:rPr>
              <a:t>标识加密到 </a:t>
            </a:r>
            <a:r>
              <a:rPr lang="en-US" altLang="zh-CN" sz="140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rPr>
              <a:t>MQTT </a:t>
            </a:r>
            <a:r>
              <a:rPr lang="zh-CN" altLang="en-US" sz="1400" dirty="0">
                <a:solidFill>
                  <a:srgbClr val="444444"/>
                </a:solidFill>
                <a:latin typeface="Cambria Math" panose="02040503050406030204" pitchFamily="18" charset="0"/>
                <a:ea typeface="宋体" panose="02010600030101010101" pitchFamily="2" charset="-122"/>
                <a:cs typeface="Calibri Light" panose="020F0302020204030204" pitchFamily="34" charset="0"/>
              </a:rPr>
              <a:t>负载中。通过</a:t>
            </a:r>
            <a:r>
              <a:rPr lang="en-US" altLang="zh-CN" sz="140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rPr>
              <a:t>MQTT</a:t>
            </a:r>
            <a:r>
              <a:rPr lang="zh-CN" altLang="en-US" sz="1400" dirty="0">
                <a:solidFill>
                  <a:srgbClr val="444444"/>
                </a:solidFill>
                <a:latin typeface="Cambria Math" panose="02040503050406030204" pitchFamily="18" charset="0"/>
                <a:ea typeface="宋体" panose="02010600030101010101" pitchFamily="2" charset="-122"/>
                <a:cs typeface="Calibri Light" panose="020F0302020204030204" pitchFamily="34" charset="0"/>
              </a:rPr>
              <a:t>传输消息，通过区块链实现数据防篡改。</a:t>
            </a:r>
            <a:endParaRPr lang="en-US" altLang="zh-CN" sz="140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endParaRPr>
          </a:p>
          <a:p>
            <a:pPr algn="just">
              <a:lnSpc>
                <a:spcPct val="150000"/>
              </a:lnSpc>
              <a:defRPr/>
            </a:pPr>
            <a:endParaRPr lang="en-US" altLang="en-US" sz="140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endParaRPr>
          </a:p>
          <a:p>
            <a:pPr algn="just">
              <a:lnSpc>
                <a:spcPct val="150000"/>
              </a:lnSpc>
              <a:defRPr/>
            </a:pPr>
            <a:endParaRPr lang="en-US" altLang="en-US" sz="140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endParaRPr>
          </a:p>
          <a:p>
            <a:pPr algn="just">
              <a:lnSpc>
                <a:spcPct val="150000"/>
              </a:lnSpc>
              <a:defRPr/>
            </a:pPr>
            <a:r>
              <a:rPr lang="en-US" altLang="en-US" sz="105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rPr>
              <a:t>[1]</a:t>
            </a:r>
            <a:r>
              <a:rPr lang="en-US" altLang="zh-CN" sz="1050" b="0" i="0" dirty="0">
                <a:solidFill>
                  <a:srgbClr val="222222"/>
                </a:solidFill>
                <a:effectLst/>
                <a:latin typeface="Cambria Math" panose="02040503050406030204" pitchFamily="18" charset="0"/>
                <a:ea typeface="Cambria Math" panose="02040503050406030204" pitchFamily="18" charset="0"/>
              </a:rPr>
              <a:t> Dey, Tushar, et al. "</a:t>
            </a:r>
            <a:r>
              <a:rPr lang="en-US" altLang="zh-CN" sz="1050" b="0" i="0" dirty="0" err="1">
                <a:solidFill>
                  <a:srgbClr val="222222"/>
                </a:solidFill>
                <a:effectLst/>
                <a:latin typeface="Cambria Math" panose="02040503050406030204" pitchFamily="18" charset="0"/>
                <a:ea typeface="Cambria Math" panose="02040503050406030204" pitchFamily="18" charset="0"/>
              </a:rPr>
              <a:t>HealthSense</a:t>
            </a:r>
            <a:r>
              <a:rPr lang="en-US" altLang="zh-CN" sz="1050" b="0" i="0" dirty="0">
                <a:solidFill>
                  <a:srgbClr val="222222"/>
                </a:solidFill>
                <a:effectLst/>
                <a:latin typeface="Cambria Math" panose="02040503050406030204" pitchFamily="18" charset="0"/>
                <a:ea typeface="Cambria Math" panose="02040503050406030204" pitchFamily="18" charset="0"/>
              </a:rPr>
              <a:t>: A medical use case of Internet of Things and blockchain." </a:t>
            </a:r>
            <a:r>
              <a:rPr lang="en-US" altLang="zh-CN" sz="1050" b="0" i="1" dirty="0">
                <a:solidFill>
                  <a:srgbClr val="222222"/>
                </a:solidFill>
                <a:effectLst/>
                <a:latin typeface="Cambria Math" panose="02040503050406030204" pitchFamily="18" charset="0"/>
                <a:ea typeface="Cambria Math" panose="02040503050406030204" pitchFamily="18" charset="0"/>
              </a:rPr>
              <a:t>2017 International conference on intelligent sustainable systems (ICISS)</a:t>
            </a:r>
            <a:r>
              <a:rPr lang="en-US" altLang="zh-CN" sz="1050" b="0" i="0" dirty="0">
                <a:solidFill>
                  <a:srgbClr val="222222"/>
                </a:solidFill>
                <a:effectLst/>
                <a:latin typeface="Cambria Math" panose="02040503050406030204" pitchFamily="18" charset="0"/>
                <a:ea typeface="Cambria Math" panose="02040503050406030204" pitchFamily="18" charset="0"/>
              </a:rPr>
              <a:t>. IEEE, 2017.</a:t>
            </a:r>
            <a:endParaRPr lang="en-US" altLang="en-US" sz="105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endParaRPr>
          </a:p>
        </p:txBody>
      </p:sp>
      <p:sp>
        <p:nvSpPr>
          <p:cNvPr id="9" name="文本框 8">
            <a:extLst>
              <a:ext uri="{FF2B5EF4-FFF2-40B4-BE49-F238E27FC236}">
                <a16:creationId xmlns:a16="http://schemas.microsoft.com/office/drawing/2014/main" id="{4A321B07-1949-4591-998F-0ED59AE2EB57}"/>
              </a:ext>
            </a:extLst>
          </p:cNvPr>
          <p:cNvSpPr txBox="1"/>
          <p:nvPr/>
        </p:nvSpPr>
        <p:spPr>
          <a:xfrm>
            <a:off x="7168000" y="1635389"/>
            <a:ext cx="3808651" cy="400110"/>
          </a:xfrm>
          <a:prstGeom prst="rect">
            <a:avLst/>
          </a:prstGeom>
          <a:noFill/>
        </p:spPr>
        <p:txBody>
          <a:bodyPr wrap="square" rtlCol="0">
            <a:spAutoFit/>
          </a:bodyPr>
          <a:lstStyle/>
          <a:p>
            <a:r>
              <a:rPr lang="zh-CN" altLang="en-US" sz="2000" b="1" dirty="0">
                <a:solidFill>
                  <a:schemeClr val="tx1">
                    <a:lumMod val="65000"/>
                    <a:lumOff val="35000"/>
                  </a:schemeClr>
                </a:solidFill>
                <a:latin typeface="宋体" panose="02010600030101010101" pitchFamily="2" charset="-122"/>
                <a:ea typeface="宋体" panose="02010600030101010101" pitchFamily="2" charset="-122"/>
                <a:cs typeface="Calibri Light" panose="020F0302020204030204" pitchFamily="34" charset="0"/>
              </a:rPr>
              <a:t>区块链支持的</a:t>
            </a:r>
            <a:r>
              <a:rPr lang="en-US" altLang="zh-CN" sz="2000" b="1" dirty="0">
                <a:solidFill>
                  <a:schemeClr val="tx1">
                    <a:lumMod val="65000"/>
                    <a:lumOff val="35000"/>
                  </a:schemeClr>
                </a:solidFill>
                <a:latin typeface="宋体" panose="02010600030101010101" pitchFamily="2" charset="-122"/>
                <a:ea typeface="宋体" panose="02010600030101010101" pitchFamily="2" charset="-122"/>
                <a:cs typeface="Calibri Light" panose="020F0302020204030204" pitchFamily="34" charset="0"/>
              </a:rPr>
              <a:t>MQTT</a:t>
            </a:r>
            <a:r>
              <a:rPr lang="zh-CN" altLang="en-US" sz="2000" b="1" dirty="0">
                <a:solidFill>
                  <a:schemeClr val="tx1">
                    <a:lumMod val="65000"/>
                    <a:lumOff val="35000"/>
                  </a:schemeClr>
                </a:solidFill>
                <a:latin typeface="宋体" panose="02010600030101010101" pitchFamily="2" charset="-122"/>
                <a:ea typeface="宋体" panose="02010600030101010101" pitchFamily="2" charset="-122"/>
                <a:cs typeface="Calibri Light" panose="020F0302020204030204" pitchFamily="34" charset="0"/>
              </a:rPr>
              <a:t>网络互信</a:t>
            </a:r>
          </a:p>
        </p:txBody>
      </p:sp>
      <p:sp>
        <p:nvSpPr>
          <p:cNvPr id="10" name="TextBox 7">
            <a:extLst>
              <a:ext uri="{FF2B5EF4-FFF2-40B4-BE49-F238E27FC236}">
                <a16:creationId xmlns:a16="http://schemas.microsoft.com/office/drawing/2014/main" id="{123FA79F-28CB-4C0C-BA9B-B91C7F561144}"/>
              </a:ext>
            </a:extLst>
          </p:cNvPr>
          <p:cNvSpPr txBox="1">
            <a:spLocks noChangeArrowheads="1"/>
          </p:cNvSpPr>
          <p:nvPr/>
        </p:nvSpPr>
        <p:spPr bwMode="auto">
          <a:xfrm flipH="1">
            <a:off x="1041739" y="4267994"/>
            <a:ext cx="3684248" cy="1573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just">
              <a:lnSpc>
                <a:spcPct val="150000"/>
              </a:lnSpc>
              <a:defRPr/>
            </a:pPr>
            <a:r>
              <a:rPr lang="zh-CN" altLang="en-US" sz="1400" b="0" i="0" dirty="0">
                <a:solidFill>
                  <a:srgbClr val="333333"/>
                </a:solidFill>
                <a:effectLst/>
                <a:latin typeface="Cambria Math" panose="02040503050406030204" pitchFamily="18" charset="0"/>
                <a:ea typeface="宋体" panose="02010600030101010101" pitchFamily="2" charset="-122"/>
              </a:rPr>
              <a:t>利用椭圆曲线密码学（</a:t>
            </a:r>
            <a:r>
              <a:rPr lang="en-US" altLang="zh-CN" sz="1400" b="0" i="0" dirty="0">
                <a:solidFill>
                  <a:srgbClr val="333333"/>
                </a:solidFill>
                <a:effectLst/>
                <a:latin typeface="Cambria Math" panose="02040503050406030204" pitchFamily="18" charset="0"/>
                <a:ea typeface="Cambria Math" panose="02040503050406030204" pitchFamily="18" charset="0"/>
              </a:rPr>
              <a:t>ECC</a:t>
            </a:r>
            <a:r>
              <a:rPr lang="zh-CN" altLang="en-US" sz="1400" b="0" i="0" dirty="0">
                <a:solidFill>
                  <a:srgbClr val="333333"/>
                </a:solidFill>
                <a:effectLst/>
                <a:latin typeface="Cambria Math" panose="02040503050406030204" pitchFamily="18" charset="0"/>
                <a:ea typeface="宋体" panose="02010600030101010101" pitchFamily="2" charset="-122"/>
              </a:rPr>
              <a:t>）、时间戳和唤醒机制来提高</a:t>
            </a:r>
            <a:r>
              <a:rPr lang="en-US" altLang="zh-CN" sz="1400" b="0" i="0" dirty="0">
                <a:solidFill>
                  <a:srgbClr val="333333"/>
                </a:solidFill>
                <a:effectLst/>
                <a:latin typeface="Cambria Math" panose="02040503050406030204" pitchFamily="18" charset="0"/>
                <a:ea typeface="Cambria Math" panose="02040503050406030204" pitchFamily="18" charset="0"/>
              </a:rPr>
              <a:t>MQTT</a:t>
            </a:r>
            <a:r>
              <a:rPr lang="zh-CN" altLang="en-US" sz="1400" b="0" i="0" dirty="0">
                <a:solidFill>
                  <a:srgbClr val="333333"/>
                </a:solidFill>
                <a:effectLst/>
                <a:latin typeface="Cambria Math" panose="02040503050406030204" pitchFamily="18" charset="0"/>
                <a:ea typeface="宋体" panose="02010600030101010101" pitchFamily="2" charset="-122"/>
              </a:rPr>
              <a:t>通信的安全性，防止数据篡改、窃听和重放攻击。与非对称加密（</a:t>
            </a:r>
            <a:r>
              <a:rPr lang="en-US" altLang="zh-CN" sz="1400" b="0" i="0" dirty="0">
                <a:solidFill>
                  <a:srgbClr val="333333"/>
                </a:solidFill>
                <a:effectLst/>
                <a:latin typeface="Cambria Math" panose="02040503050406030204" pitchFamily="18" charset="0"/>
                <a:ea typeface="Cambria Math" panose="02040503050406030204" pitchFamily="18" charset="0"/>
              </a:rPr>
              <a:t>RSA</a:t>
            </a:r>
            <a:r>
              <a:rPr lang="zh-CN" altLang="en-US" sz="1400" b="0" i="0" dirty="0">
                <a:solidFill>
                  <a:srgbClr val="333333"/>
                </a:solidFill>
                <a:effectLst/>
                <a:latin typeface="Cambria Math" panose="02040503050406030204" pitchFamily="18" charset="0"/>
                <a:ea typeface="宋体" panose="02010600030101010101" pitchFamily="2" charset="-122"/>
              </a:rPr>
              <a:t>）</a:t>
            </a:r>
            <a:r>
              <a:rPr lang="en-US" altLang="zh-CN" sz="1400" b="0" i="0" dirty="0">
                <a:solidFill>
                  <a:srgbClr val="333333"/>
                </a:solidFill>
                <a:effectLst/>
                <a:latin typeface="Cambria Math" panose="02040503050406030204" pitchFamily="18" charset="0"/>
                <a:ea typeface="Cambria Math" panose="02040503050406030204" pitchFamily="18" charset="0"/>
              </a:rPr>
              <a:t> </a:t>
            </a:r>
            <a:r>
              <a:rPr lang="zh-CN" altLang="en-US" sz="1400" b="0" i="0" dirty="0">
                <a:solidFill>
                  <a:srgbClr val="333333"/>
                </a:solidFill>
                <a:effectLst/>
                <a:latin typeface="Cambria Math" panose="02040503050406030204" pitchFamily="18" charset="0"/>
                <a:ea typeface="宋体" panose="02010600030101010101" pitchFamily="2" charset="-122"/>
              </a:rPr>
              <a:t>相比，</a:t>
            </a:r>
            <a:r>
              <a:rPr lang="en-US" altLang="zh-CN" sz="1400" b="0" i="0" dirty="0">
                <a:solidFill>
                  <a:srgbClr val="333333"/>
                </a:solidFill>
                <a:effectLst/>
                <a:latin typeface="Cambria Math" panose="02040503050406030204" pitchFamily="18" charset="0"/>
                <a:ea typeface="Cambria Math" panose="02040503050406030204" pitchFamily="18" charset="0"/>
              </a:rPr>
              <a:t>ECC </a:t>
            </a:r>
            <a:r>
              <a:rPr lang="zh-CN" altLang="en-US" sz="1400" b="0" i="0" dirty="0">
                <a:solidFill>
                  <a:srgbClr val="333333"/>
                </a:solidFill>
                <a:effectLst/>
                <a:latin typeface="Cambria Math" panose="02040503050406030204" pitchFamily="18" charset="0"/>
                <a:ea typeface="宋体" panose="02010600030101010101" pitchFamily="2" charset="-122"/>
              </a:rPr>
              <a:t>更轻量级</a:t>
            </a:r>
            <a:r>
              <a:rPr lang="zh-CN" altLang="en-US" sz="1400" b="0" i="0" dirty="0">
                <a:solidFill>
                  <a:srgbClr val="333333"/>
                </a:solidFill>
                <a:effectLst/>
                <a:latin typeface="Cambria Math" panose="02040503050406030204" pitchFamily="18" charset="0"/>
                <a:ea typeface="Cambria Math" panose="02040503050406030204" pitchFamily="18" charset="0"/>
              </a:rPr>
              <a:t>。</a:t>
            </a:r>
            <a:r>
              <a:rPr lang="zh-CN" altLang="en-US" sz="1400" b="0" i="0" dirty="0">
                <a:solidFill>
                  <a:srgbClr val="333333"/>
                </a:solidFill>
                <a:effectLst/>
                <a:latin typeface="Cambria Math" panose="02040503050406030204" pitchFamily="18" charset="0"/>
                <a:ea typeface="宋体" panose="02010600030101010101" pitchFamily="2" charset="-122"/>
              </a:rPr>
              <a:t>与</a:t>
            </a:r>
            <a:r>
              <a:rPr lang="en-US" altLang="zh-CN" sz="1400" b="0" i="0" dirty="0">
                <a:solidFill>
                  <a:srgbClr val="333333"/>
                </a:solidFill>
                <a:effectLst/>
                <a:latin typeface="Cambria Math" panose="02040503050406030204" pitchFamily="18" charset="0"/>
                <a:ea typeface="Cambria Math" panose="02040503050406030204" pitchFamily="18" charset="0"/>
              </a:rPr>
              <a:t>RSA</a:t>
            </a:r>
            <a:r>
              <a:rPr lang="zh-CN" altLang="en-US" sz="1400" b="0" i="0" dirty="0">
                <a:solidFill>
                  <a:srgbClr val="333333"/>
                </a:solidFill>
                <a:effectLst/>
                <a:latin typeface="Cambria Math" panose="02040503050406030204" pitchFamily="18" charset="0"/>
                <a:ea typeface="宋体" panose="02010600030101010101" pitchFamily="2" charset="-122"/>
              </a:rPr>
              <a:t>等其他密码体制相比，有限域上的椭圆曲线密码具有更小的密钥尺寸。</a:t>
            </a:r>
            <a:endParaRPr lang="en-US" altLang="en-US" sz="1400" dirty="0">
              <a:solidFill>
                <a:srgbClr val="444444"/>
              </a:solidFill>
              <a:latin typeface="Cambria Math" panose="02040503050406030204" pitchFamily="18" charset="0"/>
              <a:ea typeface="Cambria Math" panose="02040503050406030204" pitchFamily="18" charset="0"/>
              <a:cs typeface="Calibri Light" panose="020F0302020204030204" pitchFamily="34" charset="0"/>
            </a:endParaRPr>
          </a:p>
        </p:txBody>
      </p:sp>
      <p:sp>
        <p:nvSpPr>
          <p:cNvPr id="11" name="文本框 10">
            <a:extLst>
              <a:ext uri="{FF2B5EF4-FFF2-40B4-BE49-F238E27FC236}">
                <a16:creationId xmlns:a16="http://schemas.microsoft.com/office/drawing/2014/main" id="{E7704FBD-244A-4182-AED0-EC9246D54D05}"/>
              </a:ext>
            </a:extLst>
          </p:cNvPr>
          <p:cNvSpPr txBox="1"/>
          <p:nvPr/>
        </p:nvSpPr>
        <p:spPr>
          <a:xfrm>
            <a:off x="915987" y="3833489"/>
            <a:ext cx="2206863" cy="400110"/>
          </a:xfrm>
          <a:prstGeom prst="rect">
            <a:avLst/>
          </a:prstGeom>
          <a:noFill/>
        </p:spPr>
        <p:txBody>
          <a:bodyPr wrap="square" rtlCol="0">
            <a:spAutoFit/>
          </a:bodyPr>
          <a:lstStyle/>
          <a:p>
            <a:r>
              <a:rPr lang="zh-CN" altLang="en-US" sz="2000" b="1" dirty="0">
                <a:solidFill>
                  <a:schemeClr val="tx1">
                    <a:lumMod val="65000"/>
                    <a:lumOff val="35000"/>
                  </a:schemeClr>
                </a:solidFill>
                <a:latin typeface="宋体" panose="02010600030101010101" pitchFamily="2" charset="-122"/>
                <a:ea typeface="宋体" panose="02010600030101010101" pitchFamily="2" charset="-122"/>
                <a:cs typeface="Calibri Light" panose="020F0302020204030204" pitchFamily="34" charset="0"/>
              </a:rPr>
              <a:t>对称加密改进</a:t>
            </a:r>
          </a:p>
        </p:txBody>
      </p:sp>
    </p:spTree>
    <p:extLst>
      <p:ext uri="{BB962C8B-B14F-4D97-AF65-F5344CB8AC3E}">
        <p14:creationId xmlns:p14="http://schemas.microsoft.com/office/powerpoint/2010/main" val="1052727934"/>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10260000" y="0"/>
            <a:ext cx="1008000" cy="1260000"/>
          </a:xfrm>
          <a:prstGeom prst="rect">
            <a:avLst/>
          </a:prstGeom>
          <a:solidFill>
            <a:srgbClr val="A2C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19" name="组合 18"/>
          <p:cNvGrpSpPr>
            <a:grpSpLocks noChangeAspect="1"/>
          </p:cNvGrpSpPr>
          <p:nvPr/>
        </p:nvGrpSpPr>
        <p:grpSpPr>
          <a:xfrm>
            <a:off x="1525587" y="1372394"/>
            <a:ext cx="3420000" cy="3405291"/>
            <a:chOff x="7234841" y="1441450"/>
            <a:chExt cx="2793953" cy="2781943"/>
          </a:xfrm>
          <a:solidFill>
            <a:schemeClr val="bg1"/>
          </a:solidFill>
        </p:grpSpPr>
        <p:grpSp>
          <p:nvGrpSpPr>
            <p:cNvPr id="23" name="组合 22"/>
            <p:cNvGrpSpPr/>
            <p:nvPr/>
          </p:nvGrpSpPr>
          <p:grpSpPr>
            <a:xfrm>
              <a:off x="7234841" y="1441450"/>
              <a:ext cx="1336965" cy="1336965"/>
              <a:chOff x="1931698" y="1738840"/>
              <a:chExt cx="1336965" cy="1336965"/>
            </a:xfrm>
            <a:grpFill/>
          </p:grpSpPr>
          <p:sp>
            <p:nvSpPr>
              <p:cNvPr id="33" name="矩形 32"/>
              <p:cNvSpPr/>
              <p:nvPr/>
            </p:nvSpPr>
            <p:spPr>
              <a:xfrm>
                <a:off x="1931698" y="1738840"/>
                <a:ext cx="1336965" cy="13369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2"/>
                  </a:solidFill>
                  <a:latin typeface="字魂35号-经典雅黑" pitchFamily="2" charset="-122"/>
                  <a:ea typeface="字魂35号-经典雅黑" pitchFamily="2" charset="-122"/>
                </a:endParaRPr>
              </a:p>
            </p:txBody>
          </p:sp>
          <p:sp>
            <p:nvSpPr>
              <p:cNvPr id="34" name="矩形 33"/>
              <p:cNvSpPr/>
              <p:nvPr/>
            </p:nvSpPr>
            <p:spPr>
              <a:xfrm>
                <a:off x="2111740" y="1766597"/>
                <a:ext cx="992913" cy="1081180"/>
              </a:xfrm>
              <a:prstGeom prst="rect">
                <a:avLst/>
              </a:prstGeom>
              <a:noFill/>
            </p:spPr>
            <p:txBody>
              <a:bodyPr wrap="none">
                <a:spAutoFit/>
              </a:bodyPr>
              <a:lstStyle/>
              <a:p>
                <a:pPr algn="ctr"/>
                <a:r>
                  <a:rPr lang="zh-CN" altLang="en-US" sz="8000" b="1" dirty="0">
                    <a:solidFill>
                      <a:srgbClr val="A2C4A1"/>
                    </a:solidFill>
                    <a:latin typeface="宋体" panose="02010600030101010101" pitchFamily="2" charset="-122"/>
                    <a:ea typeface="宋体" panose="02010600030101010101" pitchFamily="2" charset="-122"/>
                    <a:cs typeface="Arial" panose="020B0604020202020204" pitchFamily="34" charset="0"/>
                  </a:rPr>
                  <a:t>谢</a:t>
                </a:r>
                <a:endParaRPr lang="en-US" altLang="zh-CN" sz="8000" b="1" dirty="0">
                  <a:solidFill>
                    <a:srgbClr val="A2C4A1"/>
                  </a:solidFill>
                  <a:latin typeface="宋体" panose="02010600030101010101" pitchFamily="2" charset="-122"/>
                  <a:ea typeface="宋体" panose="02010600030101010101" pitchFamily="2" charset="-122"/>
                  <a:cs typeface="Arial" panose="020B0604020202020204" pitchFamily="34" charset="0"/>
                </a:endParaRPr>
              </a:p>
            </p:txBody>
          </p:sp>
        </p:grpSp>
        <p:grpSp>
          <p:nvGrpSpPr>
            <p:cNvPr id="24" name="组合 23"/>
            <p:cNvGrpSpPr/>
            <p:nvPr/>
          </p:nvGrpSpPr>
          <p:grpSpPr>
            <a:xfrm>
              <a:off x="8691829" y="1441450"/>
              <a:ext cx="1336965" cy="1336965"/>
              <a:chOff x="3388686" y="1738840"/>
              <a:chExt cx="1336965" cy="1336965"/>
            </a:xfrm>
            <a:grpFill/>
          </p:grpSpPr>
          <p:sp>
            <p:nvSpPr>
              <p:cNvPr id="31" name="矩形 30"/>
              <p:cNvSpPr/>
              <p:nvPr/>
            </p:nvSpPr>
            <p:spPr>
              <a:xfrm>
                <a:off x="3388686" y="1738840"/>
                <a:ext cx="1336965" cy="13369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2"/>
                  </a:solidFill>
                  <a:latin typeface="字魂35号-经典雅黑" pitchFamily="2" charset="-122"/>
                  <a:ea typeface="字魂35号-经典雅黑" pitchFamily="2" charset="-122"/>
                </a:endParaRPr>
              </a:p>
            </p:txBody>
          </p:sp>
          <p:sp>
            <p:nvSpPr>
              <p:cNvPr id="32" name="矩形 31"/>
              <p:cNvSpPr/>
              <p:nvPr/>
            </p:nvSpPr>
            <p:spPr>
              <a:xfrm>
                <a:off x="3569530" y="1791660"/>
                <a:ext cx="992913" cy="1081180"/>
              </a:xfrm>
              <a:prstGeom prst="rect">
                <a:avLst/>
              </a:prstGeom>
              <a:noFill/>
            </p:spPr>
            <p:txBody>
              <a:bodyPr wrap="none">
                <a:spAutoFit/>
              </a:bodyPr>
              <a:lstStyle/>
              <a:p>
                <a:pPr algn="ctr"/>
                <a:r>
                  <a:rPr lang="zh-CN" altLang="en-US" sz="8000" b="1" dirty="0">
                    <a:solidFill>
                      <a:srgbClr val="A2C4A1"/>
                    </a:solidFill>
                    <a:latin typeface="宋体" panose="02010600030101010101" pitchFamily="2" charset="-122"/>
                    <a:ea typeface="宋体" panose="02010600030101010101" pitchFamily="2" charset="-122"/>
                    <a:cs typeface="Arial" panose="020B0604020202020204" pitchFamily="34" charset="0"/>
                  </a:rPr>
                  <a:t>谢</a:t>
                </a:r>
                <a:endParaRPr lang="en-US" altLang="zh-CN" sz="8000" b="1" dirty="0">
                  <a:solidFill>
                    <a:srgbClr val="A2C4A1"/>
                  </a:solidFill>
                  <a:latin typeface="宋体" panose="02010600030101010101" pitchFamily="2" charset="-122"/>
                  <a:ea typeface="宋体" panose="02010600030101010101" pitchFamily="2" charset="-122"/>
                  <a:cs typeface="Arial" panose="020B0604020202020204" pitchFamily="34" charset="0"/>
                </a:endParaRPr>
              </a:p>
            </p:txBody>
          </p:sp>
        </p:grpSp>
        <p:grpSp>
          <p:nvGrpSpPr>
            <p:cNvPr id="25" name="组合 24"/>
            <p:cNvGrpSpPr/>
            <p:nvPr/>
          </p:nvGrpSpPr>
          <p:grpSpPr>
            <a:xfrm>
              <a:off x="7234841" y="2886428"/>
              <a:ext cx="1336965" cy="1336965"/>
              <a:chOff x="1931698" y="3183818"/>
              <a:chExt cx="1336965" cy="1336965"/>
            </a:xfrm>
            <a:grpFill/>
          </p:grpSpPr>
          <p:sp>
            <p:nvSpPr>
              <p:cNvPr id="29" name="矩形 28"/>
              <p:cNvSpPr/>
              <p:nvPr/>
            </p:nvSpPr>
            <p:spPr>
              <a:xfrm>
                <a:off x="1931698" y="3183818"/>
                <a:ext cx="1336965" cy="13369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2"/>
                  </a:solidFill>
                  <a:latin typeface="字魂35号-经典雅黑" pitchFamily="2" charset="-122"/>
                  <a:ea typeface="字魂35号-经典雅黑" pitchFamily="2" charset="-122"/>
                </a:endParaRPr>
              </a:p>
            </p:txBody>
          </p:sp>
          <p:sp>
            <p:nvSpPr>
              <p:cNvPr id="30" name="矩形 29"/>
              <p:cNvSpPr/>
              <p:nvPr/>
            </p:nvSpPr>
            <p:spPr>
              <a:xfrm>
                <a:off x="2103725" y="3239460"/>
                <a:ext cx="992913" cy="1081180"/>
              </a:xfrm>
              <a:prstGeom prst="rect">
                <a:avLst/>
              </a:prstGeom>
              <a:noFill/>
            </p:spPr>
            <p:txBody>
              <a:bodyPr wrap="none">
                <a:spAutoFit/>
              </a:bodyPr>
              <a:lstStyle/>
              <a:p>
                <a:pPr algn="ctr"/>
                <a:r>
                  <a:rPr lang="zh-CN" altLang="en-US" sz="8000" b="1" dirty="0">
                    <a:solidFill>
                      <a:srgbClr val="A2C4A1"/>
                    </a:solidFill>
                    <a:latin typeface="宋体" panose="02010600030101010101" pitchFamily="2" charset="-122"/>
                    <a:ea typeface="宋体" panose="02010600030101010101" pitchFamily="2" charset="-122"/>
                    <a:cs typeface="Arial" panose="020B0604020202020204" pitchFamily="34" charset="0"/>
                  </a:rPr>
                  <a:t>观</a:t>
                </a:r>
                <a:endParaRPr lang="en-US" altLang="zh-CN" sz="8000" b="1" dirty="0">
                  <a:solidFill>
                    <a:srgbClr val="A2C4A1"/>
                  </a:solidFill>
                  <a:latin typeface="宋体" panose="02010600030101010101" pitchFamily="2" charset="-122"/>
                  <a:ea typeface="宋体" panose="02010600030101010101" pitchFamily="2" charset="-122"/>
                  <a:cs typeface="Arial" panose="020B0604020202020204" pitchFamily="34" charset="0"/>
                </a:endParaRPr>
              </a:p>
            </p:txBody>
          </p:sp>
        </p:grpSp>
        <p:grpSp>
          <p:nvGrpSpPr>
            <p:cNvPr id="26" name="组合 25"/>
            <p:cNvGrpSpPr/>
            <p:nvPr/>
          </p:nvGrpSpPr>
          <p:grpSpPr>
            <a:xfrm>
              <a:off x="8691829" y="2886428"/>
              <a:ext cx="1336965" cy="1336965"/>
              <a:chOff x="3388686" y="3183818"/>
              <a:chExt cx="1336965" cy="1336965"/>
            </a:xfrm>
            <a:grpFill/>
          </p:grpSpPr>
          <p:sp>
            <p:nvSpPr>
              <p:cNvPr id="27" name="矩形 26"/>
              <p:cNvSpPr/>
              <p:nvPr/>
            </p:nvSpPr>
            <p:spPr>
              <a:xfrm>
                <a:off x="3388686" y="3183818"/>
                <a:ext cx="1336965" cy="13369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2"/>
                  </a:solidFill>
                  <a:latin typeface="字魂35号-经典雅黑" pitchFamily="2" charset="-122"/>
                  <a:ea typeface="字魂35号-经典雅黑" pitchFamily="2" charset="-122"/>
                </a:endParaRPr>
              </a:p>
            </p:txBody>
          </p:sp>
          <p:sp>
            <p:nvSpPr>
              <p:cNvPr id="28" name="矩形 27"/>
              <p:cNvSpPr/>
              <p:nvPr/>
            </p:nvSpPr>
            <p:spPr>
              <a:xfrm>
                <a:off x="3560713" y="3239460"/>
                <a:ext cx="992913" cy="1081180"/>
              </a:xfrm>
              <a:prstGeom prst="rect">
                <a:avLst/>
              </a:prstGeom>
              <a:noFill/>
            </p:spPr>
            <p:txBody>
              <a:bodyPr wrap="none">
                <a:spAutoFit/>
              </a:bodyPr>
              <a:lstStyle/>
              <a:p>
                <a:pPr algn="ctr"/>
                <a:r>
                  <a:rPr lang="zh-CN" altLang="en-US" sz="8000" b="1" dirty="0">
                    <a:solidFill>
                      <a:srgbClr val="A2C4A1"/>
                    </a:solidFill>
                    <a:latin typeface="宋体" panose="02010600030101010101" pitchFamily="2" charset="-122"/>
                    <a:ea typeface="宋体" panose="02010600030101010101" pitchFamily="2" charset="-122"/>
                    <a:cs typeface="Arial" panose="020B0604020202020204" pitchFamily="34" charset="0"/>
                  </a:rPr>
                  <a:t>看</a:t>
                </a:r>
                <a:endParaRPr lang="en-US" altLang="zh-CN" sz="8000" b="1" dirty="0">
                  <a:solidFill>
                    <a:srgbClr val="A2C4A1"/>
                  </a:solidFill>
                  <a:latin typeface="宋体" panose="02010600030101010101" pitchFamily="2" charset="-122"/>
                  <a:ea typeface="宋体" panose="02010600030101010101" pitchFamily="2" charset="-122"/>
                  <a:cs typeface="Arial" panose="020B0604020202020204" pitchFamily="34" charset="0"/>
                </a:endParaRPr>
              </a:p>
            </p:txBody>
          </p:sp>
        </p:grpSp>
      </p:grpSp>
      <p:sp>
        <p:nvSpPr>
          <p:cNvPr id="3" name="文本框 2">
            <a:extLst>
              <a:ext uri="{FF2B5EF4-FFF2-40B4-BE49-F238E27FC236}">
                <a16:creationId xmlns:a16="http://schemas.microsoft.com/office/drawing/2014/main" id="{7B627DC4-C2C9-41AB-8982-B04D1D5F0CEC}"/>
              </a:ext>
            </a:extLst>
          </p:cNvPr>
          <p:cNvSpPr txBox="1"/>
          <p:nvPr/>
        </p:nvSpPr>
        <p:spPr>
          <a:xfrm>
            <a:off x="1354603" y="4946920"/>
            <a:ext cx="4351616" cy="338554"/>
          </a:xfrm>
          <a:prstGeom prst="rect">
            <a:avLst/>
          </a:prstGeom>
          <a:noFill/>
        </p:spPr>
        <p:txBody>
          <a:bodyPr wrap="square" rtlCol="0">
            <a:spAutoFit/>
          </a:bodyPr>
          <a:lstStyle/>
          <a:p>
            <a:r>
              <a:rPr lang="en-US" altLang="zh-CN" sz="1600" dirty="0">
                <a:solidFill>
                  <a:schemeClr val="bg1">
                    <a:lumMod val="95000"/>
                  </a:schemeClr>
                </a:solidFill>
                <a:latin typeface="微软雅黑" panose="020B0503020204020204" pitchFamily="34" charset="-122"/>
                <a:ea typeface="微软雅黑" panose="020B0503020204020204" pitchFamily="34" charset="-122"/>
              </a:rPr>
              <a:t>Thank you</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 </a:t>
            </a:r>
            <a:r>
              <a:rPr lang="en-US" altLang="zh-CN" sz="1600" dirty="0">
                <a:solidFill>
                  <a:schemeClr val="bg1">
                    <a:lumMod val="95000"/>
                  </a:schemeClr>
                </a:solidFill>
                <a:latin typeface="微软雅黑" panose="020B0503020204020204" pitchFamily="34" charset="-122"/>
                <a:ea typeface="微软雅黑" panose="020B0503020204020204" pitchFamily="34" charset="-122"/>
              </a:rPr>
              <a:t>for</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 </a:t>
            </a:r>
            <a:r>
              <a:rPr lang="en-US" altLang="zh-CN" sz="1600" dirty="0">
                <a:solidFill>
                  <a:schemeClr val="bg1">
                    <a:lumMod val="95000"/>
                  </a:schemeClr>
                </a:solidFill>
                <a:latin typeface="微软雅黑" panose="020B0503020204020204" pitchFamily="34" charset="-122"/>
                <a:ea typeface="微软雅黑" panose="020B0503020204020204" pitchFamily="34" charset="-122"/>
              </a:rPr>
              <a:t>your</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 </a:t>
            </a:r>
            <a:r>
              <a:rPr lang="en-US" altLang="zh-CN" sz="1600" dirty="0">
                <a:solidFill>
                  <a:schemeClr val="bg1">
                    <a:lumMod val="95000"/>
                  </a:schemeClr>
                </a:solidFill>
                <a:latin typeface="微软雅黑" panose="020B0503020204020204" pitchFamily="34" charset="-122"/>
                <a:ea typeface="微软雅黑" panose="020B0503020204020204" pitchFamily="34" charset="-122"/>
              </a:rPr>
              <a:t>watching !</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pic>
        <p:nvPicPr>
          <p:cNvPr id="17" name="图片 16">
            <a:extLst>
              <a:ext uri="{FF2B5EF4-FFF2-40B4-BE49-F238E27FC236}">
                <a16:creationId xmlns:a16="http://schemas.microsoft.com/office/drawing/2014/main" id="{D4402C84-2F30-4F4D-992E-4521DE4381A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4787" y="229394"/>
            <a:ext cx="801774" cy="796021"/>
          </a:xfrm>
          <a:prstGeom prst="rect">
            <a:avLst/>
          </a:prstGeom>
        </p:spPr>
      </p:pic>
    </p:spTree>
    <p:extLst>
      <p:ext uri="{BB962C8B-B14F-4D97-AF65-F5344CB8AC3E}">
        <p14:creationId xmlns:p14="http://schemas.microsoft.com/office/powerpoint/2010/main" val="2366034232"/>
      </p:ext>
    </p:extLst>
  </p:cSld>
  <p:clrMapOvr>
    <a:masterClrMapping/>
  </p:clrMapOvr>
  <mc:AlternateContent xmlns:mc="http://schemas.openxmlformats.org/markup-compatibility/2006" xmlns:p14="http://schemas.microsoft.com/office/powerpoint/2010/main">
    <mc:Choice Requires="p14">
      <p:transition spd="slow" p14:dur="1600" advTm="2000">
        <p14:gallery dir="r"/>
      </p:transition>
    </mc:Choice>
    <mc:Fallback xmlns="">
      <p:transition spd="slow" advTm="2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2"/>
          <p:cNvSpPr/>
          <p:nvPr/>
        </p:nvSpPr>
        <p:spPr>
          <a:xfrm>
            <a:off x="1449387" y="1870045"/>
            <a:ext cx="968737" cy="2315428"/>
          </a:xfrm>
          <a:prstGeom prst="rect">
            <a:avLst/>
          </a:prstGeom>
        </p:spPr>
        <p:txBody>
          <a:bodyPr wrap="none" lIns="90000" tIns="46800" rIns="90000" bIns="46800" anchor="ctr" anchorCtr="0">
            <a:noAutofit/>
          </a:bodyPr>
          <a:lstStyle/>
          <a:p>
            <a:pPr>
              <a:lnSpc>
                <a:spcPct val="150000"/>
              </a:lnSpc>
            </a:pPr>
            <a:r>
              <a:rPr lang="zh-CN" altLang="en-US" sz="7200" b="1" spc="600" dirty="0">
                <a:solidFill>
                  <a:schemeClr val="bg1"/>
                </a:solidFill>
                <a:latin typeface="宋体" panose="02010600030101010101" pitchFamily="2" charset="-122"/>
                <a:ea typeface="宋体" panose="02010600030101010101" pitchFamily="2" charset="-122"/>
              </a:rPr>
              <a:t>目 </a:t>
            </a:r>
            <a:endParaRPr lang="en-US" altLang="zh-CN" sz="7200" b="1" spc="600" dirty="0">
              <a:solidFill>
                <a:schemeClr val="bg1"/>
              </a:solidFill>
              <a:latin typeface="宋体" panose="02010600030101010101" pitchFamily="2" charset="-122"/>
              <a:ea typeface="宋体" panose="02010600030101010101" pitchFamily="2" charset="-122"/>
            </a:endParaRPr>
          </a:p>
          <a:p>
            <a:pPr>
              <a:lnSpc>
                <a:spcPct val="150000"/>
              </a:lnSpc>
            </a:pPr>
            <a:r>
              <a:rPr lang="zh-CN" altLang="en-US" sz="7200" b="1" spc="600" dirty="0">
                <a:solidFill>
                  <a:schemeClr val="bg1"/>
                </a:solidFill>
                <a:latin typeface="宋体" panose="02010600030101010101" pitchFamily="2" charset="-122"/>
                <a:ea typeface="宋体" panose="02010600030101010101" pitchFamily="2" charset="-122"/>
              </a:rPr>
              <a:t>录</a:t>
            </a:r>
          </a:p>
        </p:txBody>
      </p:sp>
      <p:sp>
        <p:nvSpPr>
          <p:cNvPr id="2" name="矩形 1">
            <a:extLst>
              <a:ext uri="{FF2B5EF4-FFF2-40B4-BE49-F238E27FC236}">
                <a16:creationId xmlns:a16="http://schemas.microsoft.com/office/drawing/2014/main" id="{EE49FDBA-A966-43DF-AF0A-42FAA33FC889}"/>
              </a:ext>
            </a:extLst>
          </p:cNvPr>
          <p:cNvSpPr/>
          <p:nvPr/>
        </p:nvSpPr>
        <p:spPr>
          <a:xfrm>
            <a:off x="5487987" y="2362994"/>
            <a:ext cx="5562600" cy="533400"/>
          </a:xfrm>
          <a:prstGeom prst="rect">
            <a:avLst/>
          </a:prstGeom>
          <a:noFill/>
          <a:ln>
            <a:solidFill>
              <a:srgbClr val="A2C4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9067937B-F06D-4287-9D57-5E26DC6CD1A9}"/>
              </a:ext>
            </a:extLst>
          </p:cNvPr>
          <p:cNvSpPr/>
          <p:nvPr/>
        </p:nvSpPr>
        <p:spPr>
          <a:xfrm>
            <a:off x="5487987" y="4128167"/>
            <a:ext cx="5562600" cy="533400"/>
          </a:xfrm>
          <a:prstGeom prst="rect">
            <a:avLst/>
          </a:prstGeom>
          <a:noFill/>
          <a:ln>
            <a:solidFill>
              <a:srgbClr val="A2C4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1A2D862D-5FA4-4957-8558-C9310015FC7F}"/>
              </a:ext>
            </a:extLst>
          </p:cNvPr>
          <p:cNvSpPr txBox="1"/>
          <p:nvPr/>
        </p:nvSpPr>
        <p:spPr>
          <a:xfrm>
            <a:off x="5509894" y="2409816"/>
            <a:ext cx="3276600" cy="461665"/>
          </a:xfrm>
          <a:prstGeom prst="rect">
            <a:avLst/>
          </a:prstGeom>
          <a:noFill/>
        </p:spPr>
        <p:txBody>
          <a:bodyPr wrap="square" rtlCol="0">
            <a:spAutoFit/>
          </a:bodyPr>
          <a:lstStyle/>
          <a:p>
            <a:r>
              <a:rPr lang="en-US" altLang="zh-CN" sz="2400" spc="600" dirty="0">
                <a:solidFill>
                  <a:srgbClr val="83A97E"/>
                </a:solidFill>
                <a:latin typeface="微软雅黑" panose="020B0503020204020204" pitchFamily="34" charset="-122"/>
                <a:ea typeface="微软雅黑" panose="020B0503020204020204" pitchFamily="34" charset="-122"/>
              </a:rPr>
              <a:t>01 </a:t>
            </a:r>
            <a:r>
              <a:rPr lang="zh-CN" altLang="en-US" sz="2400" spc="600" dirty="0">
                <a:solidFill>
                  <a:srgbClr val="83A97E"/>
                </a:solidFill>
                <a:latin typeface="微软雅黑" panose="020B0503020204020204" pitchFamily="34" charset="-122"/>
                <a:ea typeface="微软雅黑" panose="020B0503020204020204" pitchFamily="34" charset="-122"/>
              </a:rPr>
              <a:t>概述</a:t>
            </a:r>
          </a:p>
        </p:txBody>
      </p:sp>
      <p:sp>
        <p:nvSpPr>
          <p:cNvPr id="19" name="文本框 18">
            <a:extLst>
              <a:ext uri="{FF2B5EF4-FFF2-40B4-BE49-F238E27FC236}">
                <a16:creationId xmlns:a16="http://schemas.microsoft.com/office/drawing/2014/main" id="{A2321E82-A2BD-45EB-A912-05C0C4C3624C}"/>
              </a:ext>
            </a:extLst>
          </p:cNvPr>
          <p:cNvSpPr txBox="1"/>
          <p:nvPr/>
        </p:nvSpPr>
        <p:spPr>
          <a:xfrm>
            <a:off x="5509894" y="4169909"/>
            <a:ext cx="3276600" cy="461665"/>
          </a:xfrm>
          <a:prstGeom prst="rect">
            <a:avLst/>
          </a:prstGeom>
          <a:noFill/>
        </p:spPr>
        <p:txBody>
          <a:bodyPr wrap="square" rtlCol="0">
            <a:spAutoFit/>
          </a:bodyPr>
          <a:lstStyle/>
          <a:p>
            <a:r>
              <a:rPr lang="en-US" altLang="zh-CN" sz="2400" spc="600" dirty="0">
                <a:solidFill>
                  <a:srgbClr val="83A97E"/>
                </a:solidFill>
                <a:latin typeface="微软雅黑" panose="020B0503020204020204" pitchFamily="34" charset="-122"/>
                <a:ea typeface="微软雅黑" panose="020B0503020204020204" pitchFamily="34" charset="-122"/>
              </a:rPr>
              <a:t>02 </a:t>
            </a:r>
            <a:r>
              <a:rPr lang="zh-CN" altLang="en-US" sz="2400" spc="600" dirty="0">
                <a:solidFill>
                  <a:srgbClr val="83A97E"/>
                </a:solidFill>
                <a:latin typeface="微软雅黑" panose="020B0503020204020204" pitchFamily="34" charset="-122"/>
                <a:ea typeface="微软雅黑" panose="020B0503020204020204" pitchFamily="34" charset="-122"/>
              </a:rPr>
              <a:t>安全问题</a:t>
            </a:r>
          </a:p>
        </p:txBody>
      </p:sp>
    </p:spTree>
    <p:extLst>
      <p:ext uri="{BB962C8B-B14F-4D97-AF65-F5344CB8AC3E}">
        <p14:creationId xmlns:p14="http://schemas.microsoft.com/office/powerpoint/2010/main" val="3180460567"/>
      </p:ext>
    </p:extLst>
  </p:cSld>
  <p:clrMapOvr>
    <a:masterClrMapping/>
  </p:clrMapOvr>
  <mc:AlternateContent xmlns:mc="http://schemas.openxmlformats.org/markup-compatibility/2006" xmlns:p14="http://schemas.microsoft.com/office/powerpoint/2010/main">
    <mc:Choice Requires="p14">
      <p:transition spd="slow" p14:dur="120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horizont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randombar(horizontal)">
                                      <p:cBhvr>
                                        <p:cTn id="15" dur="500"/>
                                        <p:tgtEl>
                                          <p:spTgt spid="14"/>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randombar(horizontal)">
                                      <p:cBhvr>
                                        <p:cTn id="18" dur="500"/>
                                        <p:tgtEl>
                                          <p:spTgt spid="3"/>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randombar(horizontal)">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 grpId="0" animBg="1"/>
      <p:bldP spid="14" grpId="0" animBg="1"/>
      <p:bldP spid="3"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32"/>
          <p:cNvSpPr txBox="1"/>
          <p:nvPr/>
        </p:nvSpPr>
        <p:spPr>
          <a:xfrm>
            <a:off x="3582987" y="3135909"/>
            <a:ext cx="5184702" cy="827285"/>
          </a:xfrm>
          <a:prstGeom prst="rect">
            <a:avLst/>
          </a:prstGeom>
          <a:noFill/>
        </p:spPr>
        <p:txBody>
          <a:bodyPr wrap="square" lIns="87764" tIns="43882" rIns="87764" bIns="43882" rtlCol="0">
            <a:spAutoFit/>
          </a:bodyPr>
          <a:lstStyle>
            <a:defPPr>
              <a:defRPr lang="zh-CN"/>
            </a:defPPr>
            <a:lvl1pPr>
              <a:defRPr sz="3200">
                <a:solidFill>
                  <a:schemeClr val="bg1"/>
                </a:solidFill>
                <a:latin typeface="Agency FB" panose="020B0503020202020204" pitchFamily="34" charset="0"/>
              </a:defRPr>
            </a:lvl1pPr>
          </a:lstStyle>
          <a:p>
            <a:pPr algn="ctr"/>
            <a:r>
              <a:rPr lang="zh-CN" altLang="en-US" sz="4800" b="1" spc="1200" dirty="0">
                <a:solidFill>
                  <a:srgbClr val="83A97E"/>
                </a:solidFill>
                <a:latin typeface="宋体" panose="02010600030101010101" pitchFamily="2" charset="-122"/>
                <a:ea typeface="宋体" panose="02010600030101010101" pitchFamily="2" charset="-122"/>
              </a:rPr>
              <a:t>概述</a:t>
            </a:r>
          </a:p>
        </p:txBody>
      </p:sp>
      <p:sp>
        <p:nvSpPr>
          <p:cNvPr id="6" name="矩形 5"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4297587" y="4090017"/>
            <a:ext cx="3600000" cy="276999"/>
          </a:xfrm>
          <a:prstGeom prst="rect">
            <a:avLst/>
          </a:prstGeom>
        </p:spPr>
        <p:txBody>
          <a:bodyPr wrap="square" lIns="91441" tIns="45720" rIns="91441" bIns="45720">
            <a:spAutoFit/>
          </a:bodyPr>
          <a:lstStyle/>
          <a:p>
            <a:pPr algn="ctr"/>
            <a:r>
              <a:rPr lang="zh-CN" altLang="en-US"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简介</a:t>
            </a:r>
            <a:r>
              <a:rPr lang="en-US" altLang="zh-CN"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a:t>
            </a:r>
            <a:r>
              <a:rPr lang="zh-CN" altLang="en-US"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特点</a:t>
            </a:r>
            <a:r>
              <a:rPr lang="en-US" altLang="zh-CN"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a:t>
            </a:r>
            <a:r>
              <a:rPr lang="zh-CN" altLang="en-US"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特有的发布</a:t>
            </a:r>
            <a:r>
              <a:rPr lang="en-US" altLang="zh-CN"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a:t>
            </a:r>
            <a:r>
              <a:rPr lang="zh-CN" altLang="en-US"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rPr>
              <a:t>订阅模式</a:t>
            </a:r>
            <a:endParaRPr lang="en-US" altLang="zh-CN" sz="1200" spc="3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Calibri" panose="020F0502020204030204" pitchFamily="34" charset="0"/>
            </a:endParaRPr>
          </a:p>
        </p:txBody>
      </p:sp>
      <p:sp>
        <p:nvSpPr>
          <p:cNvPr id="7" name="TextBox 6"/>
          <p:cNvSpPr txBox="1"/>
          <p:nvPr/>
        </p:nvSpPr>
        <p:spPr>
          <a:xfrm>
            <a:off x="5543589" y="2040748"/>
            <a:ext cx="1107996" cy="1200329"/>
          </a:xfrm>
          <a:prstGeom prst="rect">
            <a:avLst/>
          </a:prstGeom>
          <a:noFill/>
        </p:spPr>
        <p:txBody>
          <a:bodyPr wrap="none" rtlCol="0">
            <a:spAutoFit/>
          </a:bodyPr>
          <a:lstStyle/>
          <a:p>
            <a:pPr algn="ctr"/>
            <a:r>
              <a:rPr lang="en-US" altLang="zh-CN" sz="7200" dirty="0">
                <a:solidFill>
                  <a:srgbClr val="83A97E"/>
                </a:solidFill>
                <a:latin typeface="宋体" panose="02010600030101010101" pitchFamily="2" charset="-122"/>
                <a:ea typeface="宋体" panose="02010600030101010101" pitchFamily="2" charset="-122"/>
              </a:rPr>
              <a:t>01</a:t>
            </a:r>
            <a:endParaRPr lang="zh-CN" altLang="en-US" sz="7200" dirty="0">
              <a:solidFill>
                <a:srgbClr val="83A97E"/>
              </a:solidFill>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485465719"/>
      </p:ext>
    </p:extLst>
  </p:cSld>
  <p:clrMapOvr>
    <a:masterClrMapping/>
  </p:clrMapOvr>
  <mc:AlternateContent xmlns:mc="http://schemas.openxmlformats.org/markup-compatibility/2006" xmlns:p14="http://schemas.microsoft.com/office/powerpoint/2010/main">
    <mc:Choice Requires="p14">
      <p:transition spd="slow" p14:dur="120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par>
                          <p:cTn id="8" fill="hold">
                            <p:stCondLst>
                              <p:cond delay="500"/>
                            </p:stCondLst>
                            <p:childTnLst>
                              <p:par>
                                <p:cTn id="9" presetID="17" presetClass="entr" presetSubtype="1" fill="hold" grpId="0" nodeType="afterEffect">
                                  <p:stCondLst>
                                    <p:cond delay="0"/>
                                  </p:stCondLst>
                                  <p:iterate type="lt">
                                    <p:tmPct val="10000"/>
                                  </p:iterate>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ppt_x</p:attrName>
                                        </p:attrNameLst>
                                      </p:cBhvr>
                                      <p:tavLst>
                                        <p:tav tm="0">
                                          <p:val>
                                            <p:strVal val="#ppt_x"/>
                                          </p:val>
                                        </p:tav>
                                        <p:tav tm="100000">
                                          <p:val>
                                            <p:strVal val="#ppt_x"/>
                                          </p:val>
                                        </p:tav>
                                      </p:tavLst>
                                    </p:anim>
                                    <p:anim calcmode="lin" valueType="num">
                                      <p:cBhvr>
                                        <p:cTn id="12" dur="500" fill="hold"/>
                                        <p:tgtEl>
                                          <p:spTgt spid="5"/>
                                        </p:tgtEl>
                                        <p:attrNameLst>
                                          <p:attrName>ppt_y</p:attrName>
                                        </p:attrNameLst>
                                      </p:cBhvr>
                                      <p:tavLst>
                                        <p:tav tm="0">
                                          <p:val>
                                            <p:strVal val="#ppt_y-#ppt_h/2"/>
                                          </p:val>
                                        </p:tav>
                                        <p:tav tm="100000">
                                          <p:val>
                                            <p:strVal val="#ppt_y"/>
                                          </p:val>
                                        </p:tav>
                                      </p:tavLst>
                                    </p:anim>
                                    <p:anim calcmode="lin" valueType="num">
                                      <p:cBhvr>
                                        <p:cTn id="13" dur="500" fill="hold"/>
                                        <p:tgtEl>
                                          <p:spTgt spid="5"/>
                                        </p:tgtEl>
                                        <p:attrNameLst>
                                          <p:attrName>ppt_w</p:attrName>
                                        </p:attrNameLst>
                                      </p:cBhvr>
                                      <p:tavLst>
                                        <p:tav tm="0">
                                          <p:val>
                                            <p:strVal val="#ppt_w"/>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childTnLst>
                                </p:cTn>
                              </p:par>
                              <p:par>
                                <p:cTn id="15" presetID="14" presetClass="entr" presetSubtype="1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r>
              <a:rPr lang="zh-CN" altLang="en-US" sz="2800" b="1" dirty="0">
                <a:solidFill>
                  <a:schemeClr val="bg1"/>
                </a:solidFill>
                <a:latin typeface="宋体" panose="02010600030101010101" pitchFamily="2" charset="-122"/>
                <a:ea typeface="宋体" panose="02010600030101010101" pitchFamily="2" charset="-122"/>
              </a:rPr>
              <a:t>简介</a:t>
            </a:r>
            <a:endParaRPr lang="en-US" altLang="zh-CN" sz="2800" b="1" dirty="0">
              <a:solidFill>
                <a:schemeClr val="bg1"/>
              </a:solidFill>
              <a:latin typeface="宋体" panose="02010600030101010101" pitchFamily="2" charset="-122"/>
              <a:ea typeface="宋体" panose="02010600030101010101" pitchFamily="2" charset="-122"/>
            </a:endParaRPr>
          </a:p>
        </p:txBody>
      </p:sp>
      <p:pic>
        <p:nvPicPr>
          <p:cNvPr id="1028" name="Picture 4">
            <a:extLst>
              <a:ext uri="{FF2B5EF4-FFF2-40B4-BE49-F238E27FC236}">
                <a16:creationId xmlns:a16="http://schemas.microsoft.com/office/drawing/2014/main" id="{4108FC9B-2236-4869-A7A1-418428377E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6522" y="2165954"/>
            <a:ext cx="3434665" cy="3157572"/>
          </a:xfrm>
          <a:prstGeom prst="rect">
            <a:avLst/>
          </a:prstGeom>
          <a:noFill/>
          <a:extLst>
            <a:ext uri="{909E8E84-426E-40DD-AFC4-6F175D3DCCD1}">
              <a14:hiddenFill xmlns:a14="http://schemas.microsoft.com/office/drawing/2010/main">
                <a:solidFill>
                  <a:srgbClr val="FFFFFF"/>
                </a:solidFill>
              </a14:hiddenFill>
            </a:ext>
          </a:extLst>
        </p:spPr>
      </p:pic>
      <p:grpSp>
        <p:nvGrpSpPr>
          <p:cNvPr id="22" name="组合 21">
            <a:extLst>
              <a:ext uri="{FF2B5EF4-FFF2-40B4-BE49-F238E27FC236}">
                <a16:creationId xmlns:a16="http://schemas.microsoft.com/office/drawing/2014/main" id="{FA6AF3D1-591E-4D34-A4FF-801FD41D95A7}"/>
              </a:ext>
            </a:extLst>
          </p:cNvPr>
          <p:cNvGrpSpPr/>
          <p:nvPr/>
        </p:nvGrpSpPr>
        <p:grpSpPr>
          <a:xfrm>
            <a:off x="5183187" y="2058194"/>
            <a:ext cx="5832680" cy="3410641"/>
            <a:chOff x="6445838" y="2443611"/>
            <a:chExt cx="5832680" cy="3410641"/>
          </a:xfrm>
        </p:grpSpPr>
        <p:sp>
          <p:nvSpPr>
            <p:cNvPr id="23" name="矩形 22">
              <a:extLst>
                <a:ext uri="{FF2B5EF4-FFF2-40B4-BE49-F238E27FC236}">
                  <a16:creationId xmlns:a16="http://schemas.microsoft.com/office/drawing/2014/main" id="{45AF65F5-F75A-417A-A652-45A5ED6E3F2C}"/>
                </a:ext>
              </a:extLst>
            </p:cNvPr>
            <p:cNvSpPr/>
            <p:nvPr/>
          </p:nvSpPr>
          <p:spPr>
            <a:xfrm>
              <a:off x="6445839" y="2811496"/>
              <a:ext cx="5832679" cy="3042756"/>
            </a:xfrm>
            <a:prstGeom prst="rect">
              <a:avLst/>
            </a:prstGeom>
            <a:noFill/>
          </p:spPr>
          <p:txBody>
            <a:bodyPr wrap="square" lIns="0" tIns="0" rIns="0" bIns="0" rtlCol="0" anchor="t" anchorCtr="0">
              <a:spAutoFit/>
            </a:bodyPr>
            <a:lstStyle/>
            <a:p>
              <a:pPr defTabSz="1216689">
                <a:lnSpc>
                  <a:spcPct val="150000"/>
                </a:lnSpc>
                <a:spcBef>
                  <a:spcPct val="20000"/>
                </a:spcBef>
              </a:pPr>
              <a:r>
                <a:rPr lang="en-US" altLang="zh-CN" sz="1400" b="0" i="0" dirty="0">
                  <a:solidFill>
                    <a:srgbClr val="333333"/>
                  </a:solidFill>
                  <a:effectLst/>
                  <a:latin typeface="华文宋体" panose="02010600040101010101" pitchFamily="2" charset="-122"/>
                  <a:ea typeface="华文宋体" panose="02010600040101010101" pitchFamily="2" charset="-122"/>
                </a:rPr>
                <a:t>MQTT</a:t>
              </a:r>
              <a:r>
                <a:rPr lang="zh-CN" altLang="en-US" sz="1400" b="0" i="0" dirty="0">
                  <a:solidFill>
                    <a:srgbClr val="333333"/>
                  </a:solidFill>
                  <a:effectLst/>
                  <a:latin typeface="华文宋体" panose="02010600040101010101" pitchFamily="2" charset="-122"/>
                  <a:ea typeface="华文宋体" panose="02010600040101010101" pitchFamily="2" charset="-122"/>
                </a:rPr>
                <a:t>（</a:t>
              </a:r>
              <a:r>
                <a:rPr lang="en-US" altLang="zh-CN" sz="1400" b="0" i="0" dirty="0">
                  <a:solidFill>
                    <a:srgbClr val="333333"/>
                  </a:solidFill>
                  <a:effectLst/>
                  <a:latin typeface="华文宋体" panose="02010600040101010101" pitchFamily="2" charset="-122"/>
                  <a:ea typeface="华文宋体" panose="02010600040101010101" pitchFamily="2" charset="-122"/>
                </a:rPr>
                <a:t>Message Queuing Telemetry Transport</a:t>
              </a:r>
              <a:r>
                <a:rPr lang="zh-CN" altLang="en-US" sz="1400" b="0" i="0" dirty="0">
                  <a:solidFill>
                    <a:srgbClr val="333333"/>
                  </a:solidFill>
                  <a:effectLst/>
                  <a:latin typeface="华文宋体" panose="02010600040101010101" pitchFamily="2" charset="-122"/>
                  <a:ea typeface="华文宋体" panose="02010600040101010101" pitchFamily="2" charset="-122"/>
                </a:rPr>
                <a:t>，消息队列遥测传输协议），是一种基于发布</a:t>
              </a:r>
              <a:r>
                <a:rPr lang="en-US" altLang="zh-CN" sz="1400" b="0" i="0" dirty="0">
                  <a:solidFill>
                    <a:srgbClr val="333333"/>
                  </a:solidFill>
                  <a:effectLst/>
                  <a:latin typeface="华文宋体" panose="02010600040101010101" pitchFamily="2" charset="-122"/>
                  <a:ea typeface="华文宋体" panose="02010600040101010101" pitchFamily="2" charset="-122"/>
                </a:rPr>
                <a:t>/</a:t>
              </a:r>
              <a:r>
                <a:rPr lang="zh-CN" altLang="en-US" sz="1400" b="0" i="0" dirty="0">
                  <a:solidFill>
                    <a:srgbClr val="333333"/>
                  </a:solidFill>
                  <a:effectLst/>
                  <a:latin typeface="华文宋体" panose="02010600040101010101" pitchFamily="2" charset="-122"/>
                  <a:ea typeface="华文宋体" panose="02010600040101010101" pitchFamily="2" charset="-122"/>
                </a:rPr>
                <a:t>订阅（</a:t>
              </a:r>
              <a:r>
                <a:rPr lang="en-US" altLang="zh-CN" sz="1400" b="0" i="0" dirty="0">
                  <a:solidFill>
                    <a:srgbClr val="333333"/>
                  </a:solidFill>
                  <a:effectLst/>
                  <a:latin typeface="华文宋体" panose="02010600040101010101" pitchFamily="2" charset="-122"/>
                  <a:ea typeface="华文宋体" panose="02010600040101010101" pitchFamily="2" charset="-122"/>
                </a:rPr>
                <a:t>publish/subscribe</a:t>
              </a:r>
              <a:r>
                <a:rPr lang="zh-CN" altLang="en-US" sz="1400" b="0" i="0" dirty="0">
                  <a:solidFill>
                    <a:srgbClr val="333333"/>
                  </a:solidFill>
                  <a:effectLst/>
                  <a:latin typeface="华文宋体" panose="02010600040101010101" pitchFamily="2" charset="-122"/>
                  <a:ea typeface="华文宋体" panose="02010600040101010101" pitchFamily="2" charset="-122"/>
                </a:rPr>
                <a:t>）模式的“轻量级”通讯协议，该协议构建于</a:t>
              </a:r>
              <a:r>
                <a:rPr lang="en-US" altLang="zh-CN" sz="1400" b="0" i="0" dirty="0">
                  <a:solidFill>
                    <a:srgbClr val="333333"/>
                  </a:solidFill>
                  <a:effectLst/>
                  <a:latin typeface="华文宋体" panose="02010600040101010101" pitchFamily="2" charset="-122"/>
                  <a:ea typeface="华文宋体" panose="02010600040101010101" pitchFamily="2" charset="-122"/>
                </a:rPr>
                <a:t>TCP/IP</a:t>
              </a:r>
              <a:r>
                <a:rPr lang="zh-CN" altLang="en-US" sz="1400" b="0" i="0" dirty="0">
                  <a:solidFill>
                    <a:srgbClr val="333333"/>
                  </a:solidFill>
                  <a:effectLst/>
                  <a:latin typeface="华文宋体" panose="02010600040101010101" pitchFamily="2" charset="-122"/>
                  <a:ea typeface="华文宋体" panose="02010600040101010101" pitchFamily="2" charset="-122"/>
                </a:rPr>
                <a:t>协议上，由</a:t>
              </a:r>
              <a:r>
                <a:rPr lang="en-US" altLang="zh-CN" sz="1400" b="0" i="0" dirty="0">
                  <a:solidFill>
                    <a:srgbClr val="333333"/>
                  </a:solidFill>
                  <a:effectLst/>
                  <a:latin typeface="华文宋体" panose="02010600040101010101" pitchFamily="2" charset="-122"/>
                  <a:ea typeface="华文宋体" panose="02010600040101010101" pitchFamily="2" charset="-122"/>
                </a:rPr>
                <a:t>IBM</a:t>
              </a:r>
              <a:r>
                <a:rPr lang="zh-CN" altLang="en-US" sz="1400" b="0" i="0" dirty="0">
                  <a:solidFill>
                    <a:srgbClr val="333333"/>
                  </a:solidFill>
                  <a:effectLst/>
                  <a:latin typeface="华文宋体" panose="02010600040101010101" pitchFamily="2" charset="-122"/>
                  <a:ea typeface="华文宋体" panose="02010600040101010101" pitchFamily="2" charset="-122"/>
                </a:rPr>
                <a:t>在</a:t>
              </a:r>
              <a:r>
                <a:rPr lang="en-US" altLang="zh-CN" sz="1400" b="0" i="0" dirty="0">
                  <a:solidFill>
                    <a:srgbClr val="333333"/>
                  </a:solidFill>
                  <a:effectLst/>
                  <a:latin typeface="华文宋体" panose="02010600040101010101" pitchFamily="2" charset="-122"/>
                  <a:ea typeface="华文宋体" panose="02010600040101010101" pitchFamily="2" charset="-122"/>
                </a:rPr>
                <a:t>1999</a:t>
              </a:r>
              <a:r>
                <a:rPr lang="zh-CN" altLang="en-US" sz="1400" b="0" i="0" dirty="0">
                  <a:solidFill>
                    <a:srgbClr val="333333"/>
                  </a:solidFill>
                  <a:effectLst/>
                  <a:latin typeface="华文宋体" panose="02010600040101010101" pitchFamily="2" charset="-122"/>
                  <a:ea typeface="华文宋体" panose="02010600040101010101" pitchFamily="2" charset="-122"/>
                </a:rPr>
                <a:t>年发布。</a:t>
              </a:r>
            </a:p>
            <a:p>
              <a:pPr defTabSz="1216689">
                <a:lnSpc>
                  <a:spcPct val="150000"/>
                </a:lnSpc>
                <a:spcBef>
                  <a:spcPct val="20000"/>
                </a:spcBef>
              </a:pPr>
              <a:endParaRPr lang="zh-CN" altLang="en-US" sz="1400" b="0" i="0" dirty="0">
                <a:solidFill>
                  <a:srgbClr val="333333"/>
                </a:solidFill>
                <a:effectLst/>
                <a:latin typeface="华文宋体" panose="02010600040101010101" pitchFamily="2" charset="-122"/>
                <a:ea typeface="华文宋体" panose="02010600040101010101" pitchFamily="2" charset="-122"/>
              </a:endParaRPr>
            </a:p>
            <a:p>
              <a:pPr defTabSz="1216689">
                <a:lnSpc>
                  <a:spcPct val="150000"/>
                </a:lnSpc>
                <a:spcBef>
                  <a:spcPct val="20000"/>
                </a:spcBef>
              </a:pPr>
              <a:r>
                <a:rPr lang="en-US" altLang="zh-CN" sz="1400" b="0" i="0" dirty="0">
                  <a:solidFill>
                    <a:srgbClr val="333333"/>
                  </a:solidFill>
                  <a:effectLst/>
                  <a:latin typeface="华文宋体" panose="02010600040101010101" pitchFamily="2" charset="-122"/>
                  <a:ea typeface="华文宋体" panose="02010600040101010101" pitchFamily="2" charset="-122"/>
                </a:rPr>
                <a:t>MQTT</a:t>
              </a:r>
              <a:r>
                <a:rPr lang="zh-CN" altLang="en-US" sz="1400" b="0" i="0" dirty="0">
                  <a:solidFill>
                    <a:srgbClr val="333333"/>
                  </a:solidFill>
                  <a:effectLst/>
                  <a:latin typeface="华文宋体" panose="02010600040101010101" pitchFamily="2" charset="-122"/>
                  <a:ea typeface="华文宋体" panose="02010600040101010101" pitchFamily="2" charset="-122"/>
                </a:rPr>
                <a:t>最大优点在于，用极少的代码和有限的带宽，为连接远程设备提供实时可靠的消息服务。</a:t>
              </a:r>
            </a:p>
            <a:p>
              <a:pPr defTabSz="1216689">
                <a:lnSpc>
                  <a:spcPct val="150000"/>
                </a:lnSpc>
                <a:spcBef>
                  <a:spcPct val="20000"/>
                </a:spcBef>
              </a:pPr>
              <a:endParaRPr lang="zh-CN" altLang="en-US" sz="1400" b="0" i="0" dirty="0">
                <a:solidFill>
                  <a:srgbClr val="333333"/>
                </a:solidFill>
                <a:effectLst/>
                <a:latin typeface="华文宋体" panose="02010600040101010101" pitchFamily="2" charset="-122"/>
                <a:ea typeface="华文宋体" panose="02010600040101010101" pitchFamily="2" charset="-122"/>
              </a:endParaRPr>
            </a:p>
            <a:p>
              <a:pPr defTabSz="1216689">
                <a:lnSpc>
                  <a:spcPct val="150000"/>
                </a:lnSpc>
                <a:spcBef>
                  <a:spcPct val="20000"/>
                </a:spcBef>
              </a:pPr>
              <a:r>
                <a:rPr lang="zh-CN" altLang="en-US" sz="1400" b="0" i="0" dirty="0">
                  <a:solidFill>
                    <a:srgbClr val="333333"/>
                  </a:solidFill>
                  <a:effectLst/>
                  <a:latin typeface="华文宋体" panose="02010600040101010101" pitchFamily="2" charset="-122"/>
                  <a:ea typeface="华文宋体" panose="02010600040101010101" pitchFamily="2" charset="-122"/>
                </a:rPr>
                <a:t>作为一种低开销、低带宽占用的即时通讯协议，使其在物联网、小型设备、移动应用等方面有较广泛的应用。</a:t>
              </a:r>
              <a:endParaRPr lang="en-US" altLang="zh-CN" sz="1400" dirty="0">
                <a:solidFill>
                  <a:schemeClr val="tx1">
                    <a:lumMod val="65000"/>
                    <a:lumOff val="35000"/>
                  </a:schemeClr>
                </a:solidFill>
                <a:latin typeface="华文宋体" panose="02010600040101010101" pitchFamily="2" charset="-122"/>
                <a:ea typeface="华文宋体" panose="02010600040101010101" pitchFamily="2" charset="-122"/>
                <a:cs typeface="+mn-ea"/>
                <a:sym typeface="Arial" panose="020B0604020202020204" pitchFamily="34" charset="0"/>
              </a:endParaRPr>
            </a:p>
          </p:txBody>
        </p:sp>
        <p:sp>
          <p:nvSpPr>
            <p:cNvPr id="24" name="TextBox 58">
              <a:extLst>
                <a:ext uri="{FF2B5EF4-FFF2-40B4-BE49-F238E27FC236}">
                  <a16:creationId xmlns:a16="http://schemas.microsoft.com/office/drawing/2014/main" id="{642BC1EF-C5D8-4F15-9C49-AAF376768EA3}"/>
                </a:ext>
              </a:extLst>
            </p:cNvPr>
            <p:cNvSpPr txBox="1"/>
            <p:nvPr/>
          </p:nvSpPr>
          <p:spPr>
            <a:xfrm>
              <a:off x="6445838" y="2443611"/>
              <a:ext cx="1600200" cy="307777"/>
            </a:xfrm>
            <a:prstGeom prst="rect">
              <a:avLst/>
            </a:prstGeom>
            <a:solidFill>
              <a:srgbClr val="A2C4A1"/>
            </a:solidFill>
          </p:spPr>
          <p:txBody>
            <a:bodyPr wrap="square" lIns="0" tIns="0" rIns="0" bIns="0" rtlCol="0" anchor="t" anchorCtr="0">
              <a:spAutoFit/>
            </a:bodyPr>
            <a:lstStyle/>
            <a:p>
              <a:pPr algn="ctr" defTabSz="1216689">
                <a:spcBef>
                  <a:spcPct val="20000"/>
                </a:spcBef>
                <a:defRPr/>
              </a:pPr>
              <a:r>
                <a:rPr lang="en-US" altLang="zh-CN" sz="2000"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rPr>
                <a:t>MQTT</a:t>
              </a:r>
              <a:endParaRPr lang="en-US" sz="2000" b="1" dirty="0">
                <a:solidFill>
                  <a:schemeClr val="bg1"/>
                </a:solidFill>
                <a:latin typeface="宋体" panose="02010600030101010101" pitchFamily="2" charset="-122"/>
                <a:ea typeface="宋体" panose="02010600030101010101" pitchFamily="2" charset="-122"/>
                <a:cs typeface="+mn-ea"/>
                <a:sym typeface="Arial" panose="020B0604020202020204" pitchFamily="34" charset="0"/>
              </a:endParaRPr>
            </a:p>
          </p:txBody>
        </p:sp>
      </p:grpSp>
    </p:spTree>
    <p:extLst>
      <p:ext uri="{BB962C8B-B14F-4D97-AF65-F5344CB8AC3E}">
        <p14:creationId xmlns:p14="http://schemas.microsoft.com/office/powerpoint/2010/main" val="654241523"/>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特点</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23" name="矩形 22">
            <a:extLst>
              <a:ext uri="{FF2B5EF4-FFF2-40B4-BE49-F238E27FC236}">
                <a16:creationId xmlns:a16="http://schemas.microsoft.com/office/drawing/2014/main" id="{45AF65F5-F75A-417A-A652-45A5ED6E3F2C}"/>
              </a:ext>
            </a:extLst>
          </p:cNvPr>
          <p:cNvSpPr/>
          <p:nvPr/>
        </p:nvSpPr>
        <p:spPr>
          <a:xfrm>
            <a:off x="5411787" y="2547073"/>
            <a:ext cx="5832679" cy="2800767"/>
          </a:xfrm>
          <a:prstGeom prst="rect">
            <a:avLst/>
          </a:prstGeom>
          <a:noFill/>
        </p:spPr>
        <p:txBody>
          <a:bodyPr wrap="square" lIns="0" tIns="0" rIns="0" bIns="0" rtlCol="0" anchor="t" anchorCtr="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400" b="0" i="0" u="none" strike="noStrike" kern="1200" cap="none" spc="0" normalizeH="0" baseline="0" noProof="0" dirty="0">
                <a:ln>
                  <a:noFill/>
                </a:ln>
                <a:solidFill>
                  <a:srgbClr val="121212"/>
                </a:solidFill>
                <a:effectLst/>
                <a:uLnTx/>
                <a:uFillTx/>
                <a:latin typeface="-apple-system"/>
                <a:ea typeface="宋体" charset="-122"/>
                <a:cs typeface="+mn-cs"/>
              </a:rPr>
              <a:t>1</a:t>
            </a:r>
            <a:r>
              <a:rPr kumimoji="0" lang="zh-CN" altLang="en-US" sz="1400" b="0" i="0" u="none" strike="noStrike" kern="1200" cap="none" spc="0" normalizeH="0" baseline="0" noProof="0" dirty="0">
                <a:ln>
                  <a:noFill/>
                </a:ln>
                <a:solidFill>
                  <a:srgbClr val="121212"/>
                </a:solidFill>
                <a:effectLst/>
                <a:uLnTx/>
                <a:uFillTx/>
                <a:latin typeface="-apple-system"/>
                <a:ea typeface="宋体" charset="-122"/>
                <a:cs typeface="+mn-cs"/>
              </a:rPr>
              <a:t>、使用发布</a:t>
            </a:r>
            <a:r>
              <a:rPr kumimoji="0" lang="en-US" altLang="zh-CN" sz="1400" b="0" i="0" u="none" strike="noStrike" kern="1200" cap="none" spc="0" normalizeH="0" baseline="0" noProof="0" dirty="0">
                <a:ln>
                  <a:noFill/>
                </a:ln>
                <a:solidFill>
                  <a:srgbClr val="121212"/>
                </a:solidFill>
                <a:effectLst/>
                <a:uLnTx/>
                <a:uFillTx/>
                <a:latin typeface="-apple-system"/>
                <a:ea typeface="宋体" charset="-122"/>
                <a:cs typeface="+mn-cs"/>
              </a:rPr>
              <a:t>/</a:t>
            </a:r>
            <a:r>
              <a:rPr kumimoji="0" lang="zh-CN" altLang="en-US" sz="1400" b="0" i="0" u="none" strike="noStrike" kern="1200" cap="none" spc="0" normalizeH="0" baseline="0" noProof="0" dirty="0">
                <a:ln>
                  <a:noFill/>
                </a:ln>
                <a:solidFill>
                  <a:srgbClr val="121212"/>
                </a:solidFill>
                <a:effectLst/>
                <a:uLnTx/>
                <a:uFillTx/>
                <a:latin typeface="-apple-system"/>
                <a:ea typeface="宋体" charset="-122"/>
                <a:cs typeface="+mn-cs"/>
              </a:rPr>
              <a:t>订阅消息模式，提供一对多的消息发布，解除应用程序耦合，</a:t>
            </a:r>
            <a:endParaRPr kumimoji="0" lang="en-US" altLang="zh-CN" sz="1400" b="0" i="0" u="none" strike="noStrike" kern="1200" cap="none" spc="0" normalizeH="0" baseline="0" noProof="0" dirty="0">
              <a:ln>
                <a:noFill/>
              </a:ln>
              <a:solidFill>
                <a:srgbClr val="121212"/>
              </a:solidFill>
              <a:effectLst/>
              <a:uLnTx/>
              <a:uFillTx/>
              <a:latin typeface="-apple-system"/>
              <a:ea typeface="宋体"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400" b="0" i="0" u="none" strike="noStrike" kern="1200" cap="none" spc="0" normalizeH="0" baseline="0" noProof="0" dirty="0">
                <a:ln>
                  <a:noFill/>
                </a:ln>
                <a:solidFill>
                  <a:srgbClr val="121212"/>
                </a:solidFill>
                <a:effectLst/>
                <a:uLnTx/>
                <a:uFillTx/>
                <a:latin typeface="-apple-system"/>
                <a:ea typeface="宋体" charset="-122"/>
                <a:cs typeface="+mn-cs"/>
              </a:rPr>
              <a:t>意味着发布者和订阅者之间不再需要直接的关联或依赖关系。</a:t>
            </a:r>
            <a:endParaRPr kumimoji="0" lang="en-US" altLang="zh-CN" sz="1400" b="0" i="0" u="none" strike="noStrike" kern="1200" cap="none" spc="0" normalizeH="0" baseline="0" noProof="0" dirty="0">
              <a:ln>
                <a:noFill/>
              </a:ln>
              <a:solidFill>
                <a:srgbClr val="121212"/>
              </a:solidFill>
              <a:effectLst/>
              <a:uLnTx/>
              <a:uFillTx/>
              <a:latin typeface="-apple-system"/>
              <a:ea typeface="宋体"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1400" b="0" i="0" u="none" strike="noStrike" kern="1200" cap="none" spc="0" normalizeH="0" baseline="0" noProof="0" dirty="0">
              <a:ln>
                <a:noFill/>
              </a:ln>
              <a:solidFill>
                <a:srgbClr val="121212"/>
              </a:solidFill>
              <a:effectLst/>
              <a:uLnTx/>
              <a:uFillTx/>
              <a:latin typeface="-apple-system"/>
              <a:ea typeface="宋体"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400" b="0" i="0" u="none" strike="noStrike" kern="1200" cap="none" spc="0" normalizeH="0" baseline="0" noProof="0" dirty="0">
                <a:ln>
                  <a:noFill/>
                </a:ln>
                <a:solidFill>
                  <a:srgbClr val="121212"/>
                </a:solidFill>
                <a:effectLst/>
                <a:uLnTx/>
                <a:uFillTx/>
                <a:latin typeface="-apple-system"/>
                <a:ea typeface="宋体" charset="-122"/>
                <a:cs typeface="+mn-cs"/>
              </a:rPr>
              <a:t>         </a:t>
            </a:r>
            <a:r>
              <a:rPr kumimoji="0" lang="zh-CN" altLang="en-US" sz="1400" b="0" i="0" u="none" strike="noStrike" kern="1200" cap="none" spc="0" normalizeH="0" baseline="0" noProof="0" dirty="0">
                <a:ln>
                  <a:noFill/>
                </a:ln>
                <a:solidFill>
                  <a:srgbClr val="121212"/>
                </a:solidFill>
                <a:effectLst/>
                <a:uLnTx/>
                <a:uFillTx/>
                <a:latin typeface="-apple-system"/>
                <a:ea typeface="宋体" charset="-122"/>
                <a:cs typeface="+mn-cs"/>
              </a:rPr>
              <a:t>发布者可以独立地发布消息，而不需要关心消息是如何被处理或由哪些订阅者接收。同样，订阅者也可以独立地选择订阅感兴趣的主题，而不需要关心消息是从哪个发布者发送的。</a:t>
            </a:r>
            <a:endParaRPr kumimoji="0" lang="en-US" altLang="zh-CN" sz="1400" b="0" i="0" u="none" strike="noStrike" kern="1200" cap="none" spc="0" normalizeH="0" baseline="0" noProof="0" dirty="0">
              <a:ln>
                <a:noFill/>
              </a:ln>
              <a:solidFill>
                <a:srgbClr val="121212"/>
              </a:solidFill>
              <a:effectLst/>
              <a:uLnTx/>
              <a:uFillTx/>
              <a:latin typeface="-apple-system"/>
              <a:ea typeface="宋体"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1400" b="0" i="0" u="none" strike="noStrike" kern="1200" cap="none" spc="0" normalizeH="0" baseline="0" noProof="0" dirty="0">
              <a:ln>
                <a:noFill/>
              </a:ln>
              <a:solidFill>
                <a:srgbClr val="121212"/>
              </a:solidFill>
              <a:effectLst/>
              <a:uLnTx/>
              <a:uFillTx/>
              <a:latin typeface="-apple-system"/>
              <a:ea typeface="宋体"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1400" dirty="0">
                <a:solidFill>
                  <a:srgbClr val="121212"/>
                </a:solidFill>
                <a:latin typeface="-apple-system"/>
              </a:rPr>
              <a:t>         </a:t>
            </a:r>
            <a:r>
              <a:rPr kumimoji="0" lang="zh-CN" altLang="en-US" sz="1400" b="0" i="0" u="none" strike="noStrike" kern="1200" cap="none" spc="0" normalizeH="0" baseline="0" noProof="0" dirty="0">
                <a:ln>
                  <a:noFill/>
                </a:ln>
                <a:solidFill>
                  <a:srgbClr val="121212"/>
                </a:solidFill>
                <a:effectLst/>
                <a:uLnTx/>
                <a:uFillTx/>
                <a:latin typeface="-apple-system"/>
                <a:ea typeface="宋体" charset="-122"/>
                <a:cs typeface="+mn-cs"/>
              </a:rPr>
              <a:t>这种解耦的设计带来了灵活性和可扩展性。应用程序可以根据需要动态地增加或减少发布者和订阅者，而不会对整个系统产生重大影响。每个应用程序可以独立地处理自己感兴趣的消息，而不会被其他应用程序的实现细节所干扰。</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121212"/>
              </a:solidFill>
              <a:effectLst/>
              <a:uLnTx/>
              <a:uFillTx/>
              <a:latin typeface="-apple-system"/>
              <a:ea typeface="宋体"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121212"/>
              </a:solidFill>
              <a:effectLst/>
              <a:uLnTx/>
              <a:uFillTx/>
              <a:latin typeface="-apple-system"/>
              <a:ea typeface="宋体" charset="-122"/>
              <a:cs typeface="+mn-cs"/>
            </a:endParaRPr>
          </a:p>
        </p:txBody>
      </p:sp>
      <p:pic>
        <p:nvPicPr>
          <p:cNvPr id="2" name="图片 1">
            <a:extLst>
              <a:ext uri="{FF2B5EF4-FFF2-40B4-BE49-F238E27FC236}">
                <a16:creationId xmlns:a16="http://schemas.microsoft.com/office/drawing/2014/main" id="{926AA7B0-ED73-4C63-A106-34851A7BE57F}"/>
              </a:ext>
            </a:extLst>
          </p:cNvPr>
          <p:cNvPicPr>
            <a:picLocks noChangeAspect="1"/>
          </p:cNvPicPr>
          <p:nvPr/>
        </p:nvPicPr>
        <p:blipFill>
          <a:blip r:embed="rId3"/>
          <a:stretch>
            <a:fillRect/>
          </a:stretch>
        </p:blipFill>
        <p:spPr>
          <a:xfrm>
            <a:off x="458787" y="2280186"/>
            <a:ext cx="4367212" cy="3334542"/>
          </a:xfrm>
          <a:prstGeom prst="rect">
            <a:avLst/>
          </a:prstGeom>
        </p:spPr>
      </p:pic>
    </p:spTree>
    <p:extLst>
      <p:ext uri="{BB962C8B-B14F-4D97-AF65-F5344CB8AC3E}">
        <p14:creationId xmlns:p14="http://schemas.microsoft.com/office/powerpoint/2010/main" val="1921401898"/>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特点</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pic>
        <p:nvPicPr>
          <p:cNvPr id="2" name="图片 1">
            <a:extLst>
              <a:ext uri="{FF2B5EF4-FFF2-40B4-BE49-F238E27FC236}">
                <a16:creationId xmlns:a16="http://schemas.microsoft.com/office/drawing/2014/main" id="{926AA7B0-ED73-4C63-A106-34851A7BE57F}"/>
              </a:ext>
            </a:extLst>
          </p:cNvPr>
          <p:cNvPicPr>
            <a:picLocks noChangeAspect="1"/>
          </p:cNvPicPr>
          <p:nvPr/>
        </p:nvPicPr>
        <p:blipFill>
          <a:blip r:embed="rId3"/>
          <a:stretch>
            <a:fillRect/>
          </a:stretch>
        </p:blipFill>
        <p:spPr>
          <a:xfrm>
            <a:off x="458787" y="2280186"/>
            <a:ext cx="4367212" cy="3334542"/>
          </a:xfrm>
          <a:prstGeom prst="rect">
            <a:avLst/>
          </a:prstGeom>
        </p:spPr>
      </p:pic>
      <p:sp>
        <p:nvSpPr>
          <p:cNvPr id="11" name="文本框 10">
            <a:extLst>
              <a:ext uri="{FF2B5EF4-FFF2-40B4-BE49-F238E27FC236}">
                <a16:creationId xmlns:a16="http://schemas.microsoft.com/office/drawing/2014/main" id="{C9444198-4962-44E8-9C78-E7C76A0CE50B}"/>
              </a:ext>
            </a:extLst>
          </p:cNvPr>
          <p:cNvSpPr txBox="1"/>
          <p:nvPr/>
        </p:nvSpPr>
        <p:spPr>
          <a:xfrm>
            <a:off x="5411787" y="1600994"/>
            <a:ext cx="6098796" cy="3970318"/>
          </a:xfrm>
          <a:prstGeom prst="rect">
            <a:avLst/>
          </a:prstGeom>
          <a:noFill/>
        </p:spPr>
        <p:txBody>
          <a:bodyPr wrap="square">
            <a:spAutoFit/>
          </a:bodyPr>
          <a:lstStyle/>
          <a:p>
            <a:pPr algn="l"/>
            <a:r>
              <a:rPr lang="en-US" altLang="zh-CN" sz="1400" b="0" i="0" dirty="0">
                <a:solidFill>
                  <a:srgbClr val="121212"/>
                </a:solidFill>
                <a:effectLst/>
                <a:latin typeface="-apple-system"/>
              </a:rPr>
              <a:t>2</a:t>
            </a:r>
            <a:r>
              <a:rPr lang="zh-CN" altLang="en-US" sz="1400" b="0" i="0" dirty="0">
                <a:solidFill>
                  <a:srgbClr val="121212"/>
                </a:solidFill>
                <a:effectLst/>
                <a:latin typeface="-apple-system"/>
              </a:rPr>
              <a:t>、基于 </a:t>
            </a:r>
            <a:r>
              <a:rPr lang="en-US" altLang="zh-CN" sz="1400" b="0" i="0" dirty="0">
                <a:solidFill>
                  <a:srgbClr val="121212"/>
                </a:solidFill>
                <a:effectLst/>
                <a:latin typeface="-apple-system"/>
              </a:rPr>
              <a:t>TCP/IP </a:t>
            </a:r>
            <a:r>
              <a:rPr lang="zh-CN" altLang="en-US" sz="1400" b="0" i="0" dirty="0">
                <a:solidFill>
                  <a:srgbClr val="121212"/>
                </a:solidFill>
                <a:effectLst/>
                <a:latin typeface="-apple-system"/>
              </a:rPr>
              <a:t>提供网络连接。主流的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是基于 </a:t>
            </a:r>
            <a:r>
              <a:rPr lang="en-US" altLang="zh-CN" sz="1400" b="0" i="0" dirty="0">
                <a:solidFill>
                  <a:srgbClr val="121212"/>
                </a:solidFill>
                <a:effectLst/>
                <a:latin typeface="-apple-system"/>
              </a:rPr>
              <a:t>TCP </a:t>
            </a:r>
            <a:r>
              <a:rPr lang="zh-CN" altLang="en-US" sz="1400" b="0" i="0" dirty="0">
                <a:solidFill>
                  <a:srgbClr val="121212"/>
                </a:solidFill>
                <a:effectLst/>
                <a:latin typeface="-apple-system"/>
              </a:rPr>
              <a:t>连接进行数据推送的，但是同样也有基于 </a:t>
            </a:r>
            <a:r>
              <a:rPr lang="en-US" altLang="zh-CN" sz="1400" b="0" i="0" dirty="0">
                <a:solidFill>
                  <a:srgbClr val="121212"/>
                </a:solidFill>
                <a:effectLst/>
                <a:latin typeface="-apple-system"/>
              </a:rPr>
              <a:t>UDP </a:t>
            </a:r>
            <a:r>
              <a:rPr lang="zh-CN" altLang="en-US" sz="1400" b="0" i="0" dirty="0">
                <a:solidFill>
                  <a:srgbClr val="121212"/>
                </a:solidFill>
                <a:effectLst/>
                <a:latin typeface="-apple-system"/>
              </a:rPr>
              <a:t>的版本，叫做 </a:t>
            </a:r>
            <a:r>
              <a:rPr lang="en-US" altLang="zh-CN" sz="1400" b="0" i="0" dirty="0">
                <a:solidFill>
                  <a:srgbClr val="121212"/>
                </a:solidFill>
                <a:effectLst/>
                <a:latin typeface="-apple-system"/>
              </a:rPr>
              <a:t>MQTT-SN</a:t>
            </a:r>
            <a:r>
              <a:rPr lang="zh-CN" altLang="en-US" sz="1400" b="0" i="0" dirty="0">
                <a:solidFill>
                  <a:srgbClr val="121212"/>
                </a:solidFill>
                <a:effectLst/>
                <a:latin typeface="-apple-system"/>
              </a:rPr>
              <a:t>。这两种版本由于基于不同的连接方式，优缺点自然也就各有不同了。</a:t>
            </a:r>
            <a:endParaRPr lang="en-US" altLang="zh-CN" sz="1400" b="0" i="0" dirty="0">
              <a:solidFill>
                <a:srgbClr val="121212"/>
              </a:solidFill>
              <a:effectLst/>
              <a:latin typeface="-apple-system"/>
            </a:endParaRPr>
          </a:p>
          <a:p>
            <a:pPr algn="l"/>
            <a:endParaRPr lang="zh-CN" altLang="en-US" sz="1400" b="0" i="0" dirty="0">
              <a:solidFill>
                <a:srgbClr val="121212"/>
              </a:solidFill>
              <a:effectLst/>
              <a:latin typeface="-apple-system"/>
            </a:endParaRPr>
          </a:p>
          <a:p>
            <a:pPr algn="l"/>
            <a:r>
              <a:rPr lang="en-US" altLang="zh-CN" sz="1400" b="0" i="0" dirty="0">
                <a:solidFill>
                  <a:srgbClr val="121212"/>
                </a:solidFill>
                <a:effectLst/>
                <a:latin typeface="-apple-system"/>
              </a:rPr>
              <a:t>3</a:t>
            </a:r>
            <a:r>
              <a:rPr lang="zh-CN" altLang="en-US" sz="1400" b="0" i="0" dirty="0">
                <a:solidFill>
                  <a:srgbClr val="121212"/>
                </a:solidFill>
                <a:effectLst/>
                <a:latin typeface="-apple-system"/>
              </a:rPr>
              <a:t>、支持 </a:t>
            </a:r>
            <a:r>
              <a:rPr lang="en-US" altLang="zh-CN" sz="1400" b="0" i="0" dirty="0">
                <a:solidFill>
                  <a:srgbClr val="121212"/>
                </a:solidFill>
                <a:effectLst/>
                <a:latin typeface="-apple-system"/>
              </a:rPr>
              <a:t>QoS </a:t>
            </a:r>
            <a:r>
              <a:rPr lang="zh-CN" altLang="en-US" sz="1400" b="0" i="0" dirty="0">
                <a:solidFill>
                  <a:srgbClr val="121212"/>
                </a:solidFill>
                <a:effectLst/>
                <a:latin typeface="-apple-system"/>
              </a:rPr>
              <a:t>服务质量等级。根据消息的重要性不同设置不同的服务质量等级。</a:t>
            </a:r>
            <a:endParaRPr lang="en-US" altLang="zh-CN" sz="1400" b="0" i="0" dirty="0">
              <a:solidFill>
                <a:srgbClr val="121212"/>
              </a:solidFill>
              <a:effectLst/>
              <a:latin typeface="-apple-system"/>
            </a:endParaRPr>
          </a:p>
          <a:p>
            <a:pPr algn="l"/>
            <a:endParaRPr lang="zh-CN" altLang="en-US" sz="1400" b="0" i="0" dirty="0">
              <a:solidFill>
                <a:srgbClr val="121212"/>
              </a:solidFill>
              <a:effectLst/>
              <a:latin typeface="-apple-system"/>
            </a:endParaRPr>
          </a:p>
          <a:p>
            <a:pPr algn="l"/>
            <a:r>
              <a:rPr lang="en-US" altLang="zh-CN" sz="1400" b="0" i="0" dirty="0">
                <a:solidFill>
                  <a:srgbClr val="121212"/>
                </a:solidFill>
                <a:effectLst/>
                <a:latin typeface="-apple-system"/>
              </a:rPr>
              <a:t>4</a:t>
            </a:r>
            <a:r>
              <a:rPr lang="zh-CN" altLang="en-US" sz="1400" b="0" i="0" dirty="0">
                <a:solidFill>
                  <a:srgbClr val="121212"/>
                </a:solidFill>
                <a:effectLst/>
                <a:latin typeface="-apple-system"/>
              </a:rPr>
              <a:t>、小型传输，开销很小，协议交换最小化，以降低网络流量。这就是为什么在介绍里说它非常适合</a:t>
            </a:r>
            <a:r>
              <a:rPr lang="en-US" altLang="zh-CN" sz="1400" b="0" i="0" dirty="0">
                <a:solidFill>
                  <a:srgbClr val="121212"/>
                </a:solidFill>
                <a:effectLst/>
                <a:latin typeface="-apple-system"/>
              </a:rPr>
              <a:t>"</a:t>
            </a:r>
            <a:r>
              <a:rPr lang="zh-CN" altLang="en-US" sz="1400" b="0" i="0" dirty="0">
                <a:solidFill>
                  <a:srgbClr val="121212"/>
                </a:solidFill>
                <a:effectLst/>
                <a:latin typeface="-apple-system"/>
              </a:rPr>
              <a:t>在物联网领域，传感器与服务器的通信，信息的收集</a:t>
            </a:r>
            <a:r>
              <a:rPr lang="en-US" altLang="zh-CN" sz="1400" b="0" i="0" dirty="0">
                <a:solidFill>
                  <a:srgbClr val="121212"/>
                </a:solidFill>
                <a:effectLst/>
                <a:latin typeface="-apple-system"/>
              </a:rPr>
              <a:t>"</a:t>
            </a:r>
            <a:r>
              <a:rPr lang="zh-CN" altLang="en-US" sz="1400" b="0" i="0" dirty="0">
                <a:solidFill>
                  <a:srgbClr val="121212"/>
                </a:solidFill>
                <a:effectLst/>
                <a:latin typeface="-apple-system"/>
              </a:rPr>
              <a:t>，要知道嵌入式设备的运算能力和带宽都相对薄弱，使用这种协议来传递消息再适合不过了，在手机移动应用方面，</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是一种不错的 </a:t>
            </a:r>
            <a:r>
              <a:rPr lang="en-US" altLang="zh-CN" sz="1400" b="0" i="0" dirty="0">
                <a:solidFill>
                  <a:srgbClr val="121212"/>
                </a:solidFill>
                <a:effectLst/>
                <a:latin typeface="-apple-system"/>
              </a:rPr>
              <a:t>Android </a:t>
            </a:r>
            <a:r>
              <a:rPr lang="zh-CN" altLang="en-US" sz="1400" b="0" i="0" dirty="0">
                <a:solidFill>
                  <a:srgbClr val="121212"/>
                </a:solidFill>
                <a:effectLst/>
                <a:latin typeface="-apple-system"/>
              </a:rPr>
              <a:t>消息推送方案。</a:t>
            </a:r>
            <a:endParaRPr lang="en-US" altLang="zh-CN" sz="1400" b="0" i="0" dirty="0">
              <a:solidFill>
                <a:srgbClr val="121212"/>
              </a:solidFill>
              <a:effectLst/>
              <a:latin typeface="-apple-system"/>
            </a:endParaRPr>
          </a:p>
          <a:p>
            <a:pPr algn="l"/>
            <a:endParaRPr lang="zh-CN" altLang="en-US" sz="1400" b="0" i="0" dirty="0">
              <a:solidFill>
                <a:srgbClr val="121212"/>
              </a:solidFill>
              <a:effectLst/>
              <a:latin typeface="-apple-system"/>
            </a:endParaRPr>
          </a:p>
          <a:p>
            <a:pPr algn="l"/>
            <a:r>
              <a:rPr lang="en-US" altLang="zh-CN" sz="1400" b="0" i="0" dirty="0">
                <a:solidFill>
                  <a:srgbClr val="121212"/>
                </a:solidFill>
                <a:effectLst/>
                <a:latin typeface="-apple-system"/>
              </a:rPr>
              <a:t>5</a:t>
            </a:r>
            <a:r>
              <a:rPr lang="zh-CN" altLang="en-US" sz="1400" b="0" i="0" dirty="0">
                <a:solidFill>
                  <a:srgbClr val="121212"/>
                </a:solidFill>
                <a:effectLst/>
                <a:latin typeface="-apple-system"/>
              </a:rPr>
              <a:t>、使用 </a:t>
            </a:r>
            <a:r>
              <a:rPr lang="en-US" altLang="zh-CN" sz="1400" b="0" i="0" dirty="0">
                <a:solidFill>
                  <a:srgbClr val="121212"/>
                </a:solidFill>
                <a:effectLst/>
                <a:latin typeface="-apple-system"/>
              </a:rPr>
              <a:t>will </a:t>
            </a:r>
            <a:r>
              <a:rPr lang="zh-CN" altLang="en-US" sz="1400" b="0" i="0" dirty="0">
                <a:solidFill>
                  <a:srgbClr val="121212"/>
                </a:solidFill>
                <a:effectLst/>
                <a:latin typeface="-apple-system"/>
              </a:rPr>
              <a:t>遗嘱机制来通知客户端异常断线。</a:t>
            </a:r>
            <a:endParaRPr lang="en-US" altLang="zh-CN" sz="1400" b="0" i="0" dirty="0">
              <a:solidFill>
                <a:srgbClr val="121212"/>
              </a:solidFill>
              <a:effectLst/>
              <a:latin typeface="-apple-system"/>
            </a:endParaRPr>
          </a:p>
          <a:p>
            <a:pPr algn="l"/>
            <a:r>
              <a:rPr lang="zh-CN" altLang="en-US" sz="1400" b="0" i="0" dirty="0">
                <a:solidFill>
                  <a:srgbClr val="121212"/>
                </a:solidFill>
                <a:effectLst/>
                <a:latin typeface="-apple-system"/>
              </a:rPr>
              <a:t>该机制允许客户端在建立连接时设置一个遗嘱消息，当客户端异常断开连接时，服务器会自动将该遗嘱消息发布给所有订阅了相应主题的客户端。</a:t>
            </a:r>
            <a:endParaRPr lang="en-US" altLang="zh-CN" sz="1400" b="0" i="0" dirty="0">
              <a:solidFill>
                <a:srgbClr val="121212"/>
              </a:solidFill>
              <a:effectLst/>
              <a:latin typeface="-apple-system"/>
            </a:endParaRPr>
          </a:p>
          <a:p>
            <a:pPr algn="l"/>
            <a:endParaRPr lang="zh-CN" altLang="en-US" sz="1400" b="0" i="0" dirty="0">
              <a:solidFill>
                <a:srgbClr val="121212"/>
              </a:solidFill>
              <a:effectLst/>
              <a:latin typeface="-apple-system"/>
            </a:endParaRPr>
          </a:p>
          <a:p>
            <a:pPr algn="l"/>
            <a:r>
              <a:rPr lang="en-US" altLang="zh-CN" sz="1400" b="0" i="0" dirty="0">
                <a:solidFill>
                  <a:srgbClr val="121212"/>
                </a:solidFill>
                <a:effectLst/>
                <a:latin typeface="-apple-system"/>
              </a:rPr>
              <a:t>6</a:t>
            </a:r>
            <a:r>
              <a:rPr lang="zh-CN" altLang="en-US" sz="1400" b="0" i="0" dirty="0">
                <a:solidFill>
                  <a:srgbClr val="121212"/>
                </a:solidFill>
                <a:effectLst/>
                <a:latin typeface="-apple-system"/>
              </a:rPr>
              <a:t>、支持心跳机制。</a:t>
            </a:r>
          </a:p>
        </p:txBody>
      </p:sp>
    </p:spTree>
    <p:extLst>
      <p:ext uri="{BB962C8B-B14F-4D97-AF65-F5344CB8AC3E}">
        <p14:creationId xmlns:p14="http://schemas.microsoft.com/office/powerpoint/2010/main" val="1176435471"/>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发布</a:t>
            </a:r>
            <a:r>
              <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a:t>
            </a: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订阅模式</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grpSp>
        <p:nvGrpSpPr>
          <p:cNvPr id="22" name="组合 21">
            <a:extLst>
              <a:ext uri="{FF2B5EF4-FFF2-40B4-BE49-F238E27FC236}">
                <a16:creationId xmlns:a16="http://schemas.microsoft.com/office/drawing/2014/main" id="{FA6AF3D1-591E-4D34-A4FF-801FD41D95A7}"/>
              </a:ext>
            </a:extLst>
          </p:cNvPr>
          <p:cNvGrpSpPr/>
          <p:nvPr/>
        </p:nvGrpSpPr>
        <p:grpSpPr>
          <a:xfrm>
            <a:off x="5183187" y="2058194"/>
            <a:ext cx="5832680" cy="4143149"/>
            <a:chOff x="6445838" y="2443611"/>
            <a:chExt cx="5832680" cy="4143149"/>
          </a:xfrm>
        </p:grpSpPr>
        <p:sp>
          <p:nvSpPr>
            <p:cNvPr id="23" name="矩形 22">
              <a:extLst>
                <a:ext uri="{FF2B5EF4-FFF2-40B4-BE49-F238E27FC236}">
                  <a16:creationId xmlns:a16="http://schemas.microsoft.com/office/drawing/2014/main" id="{45AF65F5-F75A-417A-A652-45A5ED6E3F2C}"/>
                </a:ext>
              </a:extLst>
            </p:cNvPr>
            <p:cNvSpPr/>
            <p:nvPr/>
          </p:nvSpPr>
          <p:spPr>
            <a:xfrm>
              <a:off x="6445839" y="2811496"/>
              <a:ext cx="5832679" cy="3775264"/>
            </a:xfrm>
            <a:prstGeom prst="rect">
              <a:avLst/>
            </a:prstGeom>
            <a:noFill/>
          </p:spPr>
          <p:txBody>
            <a:bodyPr wrap="square" lIns="0" tIns="0" rIns="0" bIns="0" rtlCol="0" anchor="t" anchorCtr="0">
              <a:spAutoFit/>
            </a:bodyPr>
            <a:lstStyle/>
            <a:p>
              <a:pPr algn="l"/>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是一种基于客户端</a:t>
              </a:r>
              <a:r>
                <a:rPr lang="en-US" altLang="zh-CN" sz="1400" b="0" i="0" dirty="0">
                  <a:solidFill>
                    <a:srgbClr val="121212"/>
                  </a:solidFill>
                  <a:effectLst/>
                  <a:latin typeface="-apple-system"/>
                </a:rPr>
                <a:t>-</a:t>
              </a:r>
              <a:r>
                <a:rPr lang="zh-CN" altLang="en-US" sz="1400" b="0" i="0" dirty="0">
                  <a:solidFill>
                    <a:srgbClr val="121212"/>
                  </a:solidFill>
                  <a:effectLst/>
                  <a:latin typeface="-apple-system"/>
                </a:rPr>
                <a:t>服务端架构的消息传输协议，所以在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协议通信中，有两个最为重要的角色，它们便是服务端和客户端。</a:t>
              </a:r>
              <a:endParaRPr lang="en-US" altLang="zh-CN" sz="1400" b="0" i="0" dirty="0">
                <a:solidFill>
                  <a:srgbClr val="121212"/>
                </a:solidFill>
                <a:effectLst/>
                <a:latin typeface="-apple-system"/>
              </a:endParaRPr>
            </a:p>
            <a:p>
              <a:pPr algn="l"/>
              <a:endParaRPr lang="zh-CN" altLang="en-US" sz="1400" b="0" i="0" dirty="0">
                <a:solidFill>
                  <a:srgbClr val="121212"/>
                </a:solidFill>
                <a:effectLst/>
                <a:latin typeface="-apple-system"/>
              </a:endParaRPr>
            </a:p>
            <a:p>
              <a:pPr algn="l"/>
              <a:r>
                <a:rPr lang="zh-CN" altLang="en-US" sz="1400" b="0" i="0" dirty="0">
                  <a:solidFill>
                    <a:srgbClr val="121212"/>
                  </a:solidFill>
                  <a:effectLst/>
                  <a:latin typeface="-apple-system"/>
                </a:rPr>
                <a:t>服务端</a:t>
              </a:r>
            </a:p>
            <a:p>
              <a:pPr algn="l"/>
              <a:r>
                <a:rPr lang="en-US" altLang="zh-CN" sz="1400" b="0" i="0" dirty="0">
                  <a:solidFill>
                    <a:srgbClr val="121212"/>
                  </a:solidFill>
                  <a:effectLst/>
                  <a:latin typeface="-apple-system"/>
                </a:rPr>
                <a:t>	MQTT </a:t>
              </a:r>
              <a:r>
                <a:rPr lang="zh-CN" altLang="en-US" sz="1400" b="0" i="0" dirty="0">
                  <a:solidFill>
                    <a:srgbClr val="121212"/>
                  </a:solidFill>
                  <a:effectLst/>
                  <a:latin typeface="-apple-system"/>
                </a:rPr>
                <a:t>服务端通常是一台服务器（</a:t>
              </a:r>
              <a:r>
                <a:rPr lang="en-US" altLang="zh-CN" sz="1400" b="0" i="0" dirty="0">
                  <a:solidFill>
                    <a:srgbClr val="121212"/>
                  </a:solidFill>
                  <a:effectLst/>
                  <a:latin typeface="-apple-system"/>
                </a:rPr>
                <a:t>broker</a:t>
              </a:r>
              <a:r>
                <a:rPr lang="zh-CN" altLang="en-US" sz="1400" b="0" i="0" dirty="0">
                  <a:solidFill>
                    <a:srgbClr val="121212"/>
                  </a:solidFill>
                  <a:effectLst/>
                  <a:latin typeface="-apple-system"/>
                </a:rPr>
                <a:t>），它是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信息传输的枢纽，负责将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客户端发送来的信息传递给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客户端；</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服务端还负责管理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客户端，以确保客户端之间的通讯顺畅，保证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信息得以正确接收和准确投递。</a:t>
              </a:r>
              <a:endParaRPr lang="en-US" altLang="zh-CN" sz="1400" b="0" i="0" dirty="0">
                <a:solidFill>
                  <a:srgbClr val="121212"/>
                </a:solidFill>
                <a:effectLst/>
                <a:latin typeface="-apple-system"/>
              </a:endParaRPr>
            </a:p>
            <a:p>
              <a:pPr algn="l"/>
              <a:endParaRPr lang="zh-CN" altLang="en-US" sz="1400" b="0" i="0" dirty="0">
                <a:solidFill>
                  <a:srgbClr val="121212"/>
                </a:solidFill>
                <a:effectLst/>
                <a:latin typeface="-apple-system"/>
              </a:endParaRPr>
            </a:p>
            <a:p>
              <a:pPr algn="l"/>
              <a:r>
                <a:rPr lang="zh-CN" altLang="en-US" sz="1400" b="0" i="0" dirty="0">
                  <a:solidFill>
                    <a:srgbClr val="121212"/>
                  </a:solidFill>
                  <a:effectLst/>
                  <a:latin typeface="-apple-system"/>
                </a:rPr>
                <a:t>客户端</a:t>
              </a:r>
            </a:p>
            <a:p>
              <a:pPr algn="l"/>
              <a:r>
                <a:rPr lang="en-US" altLang="zh-CN" sz="1400" b="0" i="0" dirty="0">
                  <a:solidFill>
                    <a:srgbClr val="121212"/>
                  </a:solidFill>
                  <a:effectLst/>
                  <a:latin typeface="-apple-system"/>
                </a:rPr>
                <a:t>	MQTT </a:t>
              </a:r>
              <a:r>
                <a:rPr lang="zh-CN" altLang="en-US" sz="1400" b="0" i="0" dirty="0">
                  <a:solidFill>
                    <a:srgbClr val="121212"/>
                  </a:solidFill>
                  <a:effectLst/>
                  <a:latin typeface="-apple-system"/>
                </a:rPr>
                <a:t>客户端可以向服务端发布信息，也可以从服务端收取信息；我们把客户端发送信息的行为称为 “发布”信息。而客户端要想从服务端收取信息，则首先要向服务端“订阅”信息。“订阅”信息这一操作 很像我们在使用微信时“关注”了某个公众号，当公众号的作者发布新的文章时，微信官方会向关注了该公众号的所有用户发送信息，告诉他们有新文章更新了，以便用户查看。</a:t>
              </a:r>
            </a:p>
            <a:p>
              <a:pPr marL="0" marR="0" lvl="0" indent="0" algn="l" defTabSz="1216689" rtl="0" eaLnBrk="1" fontAlgn="base" latinLnBrk="0" hangingPunct="1">
                <a:lnSpc>
                  <a:spcPct val="150000"/>
                </a:lnSpc>
                <a:spcBef>
                  <a:spcPct val="20000"/>
                </a:spcBef>
                <a:spcAft>
                  <a:spcPct val="0"/>
                </a:spcAft>
                <a:buClrTx/>
                <a:buSzTx/>
                <a:buFontTx/>
                <a:buNone/>
                <a:tabLst/>
                <a:defRPr/>
              </a:pPr>
              <a:endParaRPr kumimoji="0" lang="en-US" altLang="zh-CN" sz="14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4" name="TextBox 58">
              <a:extLst>
                <a:ext uri="{FF2B5EF4-FFF2-40B4-BE49-F238E27FC236}">
                  <a16:creationId xmlns:a16="http://schemas.microsoft.com/office/drawing/2014/main" id="{642BC1EF-C5D8-4F15-9C49-AAF376768EA3}"/>
                </a:ext>
              </a:extLst>
            </p:cNvPr>
            <p:cNvSpPr txBox="1"/>
            <p:nvPr/>
          </p:nvSpPr>
          <p:spPr>
            <a:xfrm>
              <a:off x="6445838" y="2443611"/>
              <a:ext cx="2133600" cy="307777"/>
            </a:xfrm>
            <a:prstGeom prst="rect">
              <a:avLst/>
            </a:prstGeom>
            <a:solidFill>
              <a:srgbClr val="A2C4A1"/>
            </a:solidFill>
          </p:spPr>
          <p:txBody>
            <a:bodyPr wrap="square" lIns="0" tIns="0" rIns="0" bIns="0" rtlCol="0" anchor="t" anchorCtr="0">
              <a:spAutoFit/>
            </a:bodyPr>
            <a:lstStyle/>
            <a:p>
              <a:pPr marL="0" marR="0" lvl="0" indent="0" algn="l" defTabSz="1216689" rtl="0" eaLnBrk="1" fontAlgn="base" latinLnBrk="0" hangingPunct="1">
                <a:lnSpc>
                  <a:spcPct val="100000"/>
                </a:lnSpc>
                <a:spcBef>
                  <a:spcPct val="20000"/>
                </a:spcBef>
                <a:spcAft>
                  <a:spcPct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ea"/>
                  <a:sym typeface="Arial" panose="020B0604020202020204" pitchFamily="34" charset="0"/>
                </a:rPr>
                <a:t>客户端</a:t>
              </a:r>
              <a:r>
                <a:rPr kumimoji="0" lang="en-US" altLang="zh-CN" sz="2000" b="1"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ea"/>
                  <a:sym typeface="Arial" panose="020B0604020202020204" pitchFamily="34" charset="0"/>
                </a:rPr>
                <a:t>-</a:t>
              </a:r>
              <a:r>
                <a:rPr kumimoji="0" lang="zh-CN" altLang="en-US" sz="2000" b="1"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ea"/>
                  <a:sym typeface="Arial" panose="020B0604020202020204" pitchFamily="34" charset="0"/>
                </a:rPr>
                <a:t>服务端</a:t>
              </a:r>
              <a:endParaRPr kumimoji="0" lang="en-US" sz="2000" b="1"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ea"/>
                <a:sym typeface="Arial" panose="020B0604020202020204" pitchFamily="34" charset="0"/>
              </a:endParaRPr>
            </a:p>
          </p:txBody>
        </p:sp>
      </p:grpSp>
      <p:pic>
        <p:nvPicPr>
          <p:cNvPr id="4" name="图片 3">
            <a:extLst>
              <a:ext uri="{FF2B5EF4-FFF2-40B4-BE49-F238E27FC236}">
                <a16:creationId xmlns:a16="http://schemas.microsoft.com/office/drawing/2014/main" id="{2ADFC737-91D1-4E59-A516-6343F8C68CA4}"/>
              </a:ext>
            </a:extLst>
          </p:cNvPr>
          <p:cNvPicPr>
            <a:picLocks noChangeAspect="1"/>
          </p:cNvPicPr>
          <p:nvPr/>
        </p:nvPicPr>
        <p:blipFill>
          <a:blip r:embed="rId3"/>
          <a:stretch>
            <a:fillRect/>
          </a:stretch>
        </p:blipFill>
        <p:spPr>
          <a:xfrm>
            <a:off x="611187" y="2192235"/>
            <a:ext cx="4396286" cy="3276600"/>
          </a:xfrm>
          <a:prstGeom prst="rect">
            <a:avLst/>
          </a:prstGeom>
        </p:spPr>
      </p:pic>
    </p:spTree>
    <p:extLst>
      <p:ext uri="{BB962C8B-B14F-4D97-AF65-F5344CB8AC3E}">
        <p14:creationId xmlns:p14="http://schemas.microsoft.com/office/powerpoint/2010/main" val="195068434"/>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发布</a:t>
            </a:r>
            <a:r>
              <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a:t>
            </a: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订阅模式</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pic>
        <p:nvPicPr>
          <p:cNvPr id="4" name="图片 3">
            <a:extLst>
              <a:ext uri="{FF2B5EF4-FFF2-40B4-BE49-F238E27FC236}">
                <a16:creationId xmlns:a16="http://schemas.microsoft.com/office/drawing/2014/main" id="{2ADFC737-91D1-4E59-A516-6343F8C68CA4}"/>
              </a:ext>
            </a:extLst>
          </p:cNvPr>
          <p:cNvPicPr>
            <a:picLocks noChangeAspect="1"/>
          </p:cNvPicPr>
          <p:nvPr/>
        </p:nvPicPr>
        <p:blipFill>
          <a:blip r:embed="rId3"/>
          <a:stretch>
            <a:fillRect/>
          </a:stretch>
        </p:blipFill>
        <p:spPr>
          <a:xfrm>
            <a:off x="599303" y="1582339"/>
            <a:ext cx="4396286" cy="3276600"/>
          </a:xfrm>
          <a:prstGeom prst="rect">
            <a:avLst/>
          </a:prstGeom>
        </p:spPr>
      </p:pic>
      <p:pic>
        <p:nvPicPr>
          <p:cNvPr id="5" name="图片 4">
            <a:extLst>
              <a:ext uri="{FF2B5EF4-FFF2-40B4-BE49-F238E27FC236}">
                <a16:creationId xmlns:a16="http://schemas.microsoft.com/office/drawing/2014/main" id="{7B3A646D-635A-4C2F-806B-7039F659DC78}"/>
              </a:ext>
            </a:extLst>
          </p:cNvPr>
          <p:cNvPicPr>
            <a:picLocks noChangeAspect="1"/>
          </p:cNvPicPr>
          <p:nvPr/>
        </p:nvPicPr>
        <p:blipFill>
          <a:blip r:embed="rId4"/>
          <a:stretch>
            <a:fillRect/>
          </a:stretch>
        </p:blipFill>
        <p:spPr>
          <a:xfrm>
            <a:off x="7152875" y="1582339"/>
            <a:ext cx="4409630" cy="3276600"/>
          </a:xfrm>
          <a:prstGeom prst="rect">
            <a:avLst/>
          </a:prstGeom>
        </p:spPr>
      </p:pic>
      <p:sp>
        <p:nvSpPr>
          <p:cNvPr id="11" name="文本框 10">
            <a:extLst>
              <a:ext uri="{FF2B5EF4-FFF2-40B4-BE49-F238E27FC236}">
                <a16:creationId xmlns:a16="http://schemas.microsoft.com/office/drawing/2014/main" id="{090D57B6-EA44-4741-BD31-B051A0F719D2}"/>
              </a:ext>
            </a:extLst>
          </p:cNvPr>
          <p:cNvSpPr txBox="1"/>
          <p:nvPr/>
        </p:nvSpPr>
        <p:spPr>
          <a:xfrm>
            <a:off x="2773866" y="5253575"/>
            <a:ext cx="6098796" cy="738664"/>
          </a:xfrm>
          <a:prstGeom prst="rect">
            <a:avLst/>
          </a:prstGeom>
          <a:noFill/>
        </p:spPr>
        <p:txBody>
          <a:bodyPr wrap="square">
            <a:spAutoFit/>
          </a:bodyPr>
          <a:lstStyle/>
          <a:p>
            <a:r>
              <a:rPr lang="zh-CN" altLang="en-US" sz="1400" b="0" i="0" dirty="0">
                <a:solidFill>
                  <a:srgbClr val="121212"/>
                </a:solidFill>
                <a:effectLst/>
                <a:latin typeface="-apple-system"/>
              </a:rPr>
              <a:t>         由此可知，针对不同的主题，</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客户端可以切换自己的角色，它们可能对主题 </a:t>
            </a:r>
            <a:r>
              <a:rPr lang="en-US" altLang="zh-CN" sz="1400" b="0" i="0" dirty="0">
                <a:solidFill>
                  <a:srgbClr val="121212"/>
                </a:solidFill>
                <a:effectLst/>
                <a:latin typeface="-apple-system"/>
              </a:rPr>
              <a:t>A </a:t>
            </a:r>
            <a:r>
              <a:rPr lang="zh-CN" altLang="en-US" sz="1400" b="0" i="0" dirty="0">
                <a:solidFill>
                  <a:srgbClr val="121212"/>
                </a:solidFill>
                <a:effectLst/>
                <a:latin typeface="-apple-system"/>
              </a:rPr>
              <a:t>来说是信息发布者，但是对于主题 </a:t>
            </a:r>
            <a:r>
              <a:rPr lang="en-US" altLang="zh-CN" sz="1400" b="0" i="0" dirty="0">
                <a:solidFill>
                  <a:srgbClr val="121212"/>
                </a:solidFill>
                <a:effectLst/>
                <a:latin typeface="-apple-system"/>
              </a:rPr>
              <a:t>B </a:t>
            </a:r>
            <a:r>
              <a:rPr lang="zh-CN" altLang="en-US" sz="1400" b="0" i="0" dirty="0">
                <a:solidFill>
                  <a:srgbClr val="121212"/>
                </a:solidFill>
                <a:effectLst/>
                <a:latin typeface="-apple-system"/>
              </a:rPr>
              <a:t>就成了信息订阅者，所以一个 </a:t>
            </a:r>
            <a:r>
              <a:rPr lang="en-US" altLang="zh-CN" sz="1400" b="0" i="0" dirty="0">
                <a:solidFill>
                  <a:srgbClr val="121212"/>
                </a:solidFill>
                <a:effectLst/>
                <a:latin typeface="-apple-system"/>
              </a:rPr>
              <a:t>MQTT </a:t>
            </a:r>
            <a:r>
              <a:rPr lang="zh-CN" altLang="en-US" sz="1400" b="0" i="0" dirty="0">
                <a:solidFill>
                  <a:srgbClr val="121212"/>
                </a:solidFill>
                <a:effectLst/>
                <a:latin typeface="-apple-system"/>
              </a:rPr>
              <a:t>客户端它的角色并不是固定的。</a:t>
            </a:r>
            <a:endParaRPr lang="zh-CN" altLang="en-US" sz="1400" dirty="0"/>
          </a:p>
        </p:txBody>
      </p:sp>
    </p:spTree>
    <p:extLst>
      <p:ext uri="{BB962C8B-B14F-4D97-AF65-F5344CB8AC3E}">
        <p14:creationId xmlns:p14="http://schemas.microsoft.com/office/powerpoint/2010/main" val="239193758"/>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2"/>
          <p:cNvSpPr txBox="1"/>
          <p:nvPr/>
        </p:nvSpPr>
        <p:spPr>
          <a:xfrm>
            <a:off x="4421187" y="457994"/>
            <a:ext cx="3231285" cy="519508"/>
          </a:xfrm>
          <a:prstGeom prst="rect">
            <a:avLst/>
          </a:prstGeom>
          <a:noFill/>
        </p:spPr>
        <p:txBody>
          <a:bodyPr wrap="square" lIns="87764" tIns="43882" rIns="87764" bIns="43882" rtlCol="0">
            <a:spAutoFit/>
          </a:bodyPr>
          <a:lstStyle>
            <a:defPPr>
              <a:defRPr lang="zh-CN"/>
            </a:defPPr>
            <a:lvl1pPr algn="ctr">
              <a:defRPr sz="2400" spc="300">
                <a:solidFill>
                  <a:schemeClr val="tx2"/>
                </a:solidFill>
                <a:latin typeface="思源黑体 CN Bold" pitchFamily="34" charset="-122"/>
                <a:ea typeface="思源黑体 CN Bold" pitchFamily="34" charset="-122"/>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发布</a:t>
            </a:r>
            <a:r>
              <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a:t>
            </a:r>
            <a:r>
              <a:rPr kumimoji="0" lang="zh-CN" altLang="en-US"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订阅模式</a:t>
            </a:r>
            <a:endParaRPr kumimoji="0" lang="en-US" altLang="zh-CN" sz="2800" b="1"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11" name="文本框 10">
            <a:extLst>
              <a:ext uri="{FF2B5EF4-FFF2-40B4-BE49-F238E27FC236}">
                <a16:creationId xmlns:a16="http://schemas.microsoft.com/office/drawing/2014/main" id="{090D57B6-EA44-4741-BD31-B051A0F719D2}"/>
              </a:ext>
            </a:extLst>
          </p:cNvPr>
          <p:cNvSpPr txBox="1"/>
          <p:nvPr/>
        </p:nvSpPr>
        <p:spPr>
          <a:xfrm>
            <a:off x="810984" y="1409683"/>
            <a:ext cx="6098796" cy="954107"/>
          </a:xfrm>
          <a:prstGeom prst="rect">
            <a:avLst/>
          </a:prstGeom>
          <a:noFill/>
        </p:spPr>
        <p:txBody>
          <a:bodyPr wrap="square">
            <a:spAutoFit/>
          </a:bodyPr>
          <a:lstStyle/>
          <a:p>
            <a:pPr algn="l"/>
            <a:r>
              <a:rPr lang="zh-CN" altLang="en-US" sz="1400" b="0" i="0" dirty="0">
                <a:solidFill>
                  <a:srgbClr val="121212"/>
                </a:solidFill>
                <a:effectLst/>
                <a:latin typeface="-apple-system"/>
              </a:rPr>
              <a:t>需要注意的是</a:t>
            </a:r>
            <a:endParaRPr lang="en-US" altLang="zh-CN" sz="1400" b="0" i="0" dirty="0">
              <a:solidFill>
                <a:srgbClr val="121212"/>
              </a:solidFill>
              <a:effectLst/>
              <a:latin typeface="-apple-system"/>
            </a:endParaRPr>
          </a:p>
          <a:p>
            <a:pPr algn="l"/>
            <a:r>
              <a:rPr lang="zh-CN" altLang="en-US" sz="1400" b="0" i="0" dirty="0">
                <a:solidFill>
                  <a:srgbClr val="121212"/>
                </a:solidFill>
                <a:effectLst/>
                <a:latin typeface="-apple-system"/>
              </a:rPr>
              <a:t>服务器分发消息，因此必须是发布者，但绝不是订阅者！</a:t>
            </a:r>
          </a:p>
          <a:p>
            <a:pPr algn="l"/>
            <a:r>
              <a:rPr lang="zh-CN" altLang="en-US" sz="1400" b="0" i="0" dirty="0">
                <a:solidFill>
                  <a:srgbClr val="121212"/>
                </a:solidFill>
                <a:effectLst/>
                <a:latin typeface="-apple-system"/>
              </a:rPr>
              <a:t>客户端可以发布消息（发送方）、订阅消息（接收方）或两者兼而有之。</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prstClr val="black"/>
              </a:solidFill>
              <a:effectLst/>
              <a:uLnTx/>
              <a:uFillTx/>
              <a:latin typeface="Rockwell" pitchFamily="18" charset="0"/>
              <a:ea typeface="宋体" charset="-122"/>
              <a:cs typeface="+mn-cs"/>
            </a:endParaRPr>
          </a:p>
        </p:txBody>
      </p:sp>
      <p:pic>
        <p:nvPicPr>
          <p:cNvPr id="2" name="图片 1">
            <a:extLst>
              <a:ext uri="{FF2B5EF4-FFF2-40B4-BE49-F238E27FC236}">
                <a16:creationId xmlns:a16="http://schemas.microsoft.com/office/drawing/2014/main" id="{0D4984EA-2566-470E-AE70-7106F51FC3A3}"/>
              </a:ext>
            </a:extLst>
          </p:cNvPr>
          <p:cNvPicPr>
            <a:picLocks noChangeAspect="1"/>
          </p:cNvPicPr>
          <p:nvPr/>
        </p:nvPicPr>
        <p:blipFill>
          <a:blip r:embed="rId3"/>
          <a:stretch>
            <a:fillRect/>
          </a:stretch>
        </p:blipFill>
        <p:spPr>
          <a:xfrm>
            <a:off x="915987" y="2230447"/>
            <a:ext cx="4610100" cy="3498554"/>
          </a:xfrm>
          <a:prstGeom prst="rect">
            <a:avLst/>
          </a:prstGeom>
        </p:spPr>
      </p:pic>
      <p:sp>
        <p:nvSpPr>
          <p:cNvPr id="3" name="Rectangle 1">
            <a:extLst>
              <a:ext uri="{FF2B5EF4-FFF2-40B4-BE49-F238E27FC236}">
                <a16:creationId xmlns:a16="http://schemas.microsoft.com/office/drawing/2014/main" id="{9E9C089B-AFEB-4169-B4E1-F12FCBEDB9DD}"/>
              </a:ext>
            </a:extLst>
          </p:cNvPr>
          <p:cNvSpPr>
            <a:spLocks noChangeArrowheads="1"/>
          </p:cNvSpPr>
          <p:nvPr/>
        </p:nvSpPr>
        <p:spPr bwMode="auto">
          <a:xfrm>
            <a:off x="5631090" y="4372687"/>
            <a:ext cx="5943600" cy="2154436"/>
          </a:xfrm>
          <a:prstGeom prst="rect">
            <a:avLst/>
          </a:prstGeom>
          <a:solidFill>
            <a:srgbClr val="F6F6F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2696" tIns="0" rIns="12696"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400" b="0" i="0" u="none" strike="noStrike" cap="none" normalizeH="0" baseline="0" dirty="0">
              <a:ln>
                <a:noFill/>
              </a:ln>
              <a:solidFill>
                <a:schemeClr val="tx1"/>
              </a:solidFill>
              <a:effectLst/>
              <a:latin typeface="Cambria Math" panose="02040503050406030204" pitchFamily="18" charset="0"/>
              <a:ea typeface="宋体"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400" b="0" i="0" u="none" strike="noStrike" cap="none" normalizeH="0" baseline="0" dirty="0">
                <a:ln>
                  <a:noFill/>
                </a:ln>
                <a:solidFill>
                  <a:srgbClr val="121212"/>
                </a:solidFill>
                <a:effectLst/>
                <a:latin typeface="Cambria Math" panose="02040503050406030204" pitchFamily="18" charset="0"/>
                <a:ea typeface="宋体" panose="02010600030101010101" pitchFamily="2" charset="-122"/>
              </a:rPr>
              <a:t>光伏发电站是发布者（Publisher）。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400" b="0" i="0" u="none" strike="noStrike" cap="none" normalizeH="0" baseline="0" dirty="0">
                <a:ln>
                  <a:noFill/>
                </a:ln>
                <a:solidFill>
                  <a:srgbClr val="121212"/>
                </a:solidFill>
                <a:effectLst/>
                <a:latin typeface="Cambria Math" panose="02040503050406030204" pitchFamily="18" charset="0"/>
                <a:ea typeface="宋体" panose="02010600030101010101" pitchFamily="2" charset="-122"/>
              </a:rPr>
              <a:t>主要主题（Topic）级别是"PV"，这个工厂发布两个子级别"sunshine"和"data"；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400" b="0" i="0" u="none" strike="noStrike" cap="none" normalizeH="0" baseline="0" dirty="0">
                <a:ln>
                  <a:noFill/>
                </a:ln>
                <a:solidFill>
                  <a:srgbClr val="121212"/>
                </a:solidFill>
                <a:effectLst/>
                <a:latin typeface="Cambria Math" panose="02040503050406030204" pitchFamily="18" charset="0"/>
                <a:ea typeface="宋体" panose="02010600030101010101" pitchFamily="2" charset="-122"/>
              </a:rPr>
              <a:t>"PV/sunshine"是一个布尔值（true/fault，也可以是 1/0），充电站需要它来知道是否应该装载电动汽车（仅在阳光普照时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400" b="0" i="0" u="none" strike="noStrike" cap="none" normalizeH="0" baseline="0" dirty="0">
                <a:ln>
                  <a:noFill/>
                </a:ln>
                <a:solidFill>
                  <a:srgbClr val="121212"/>
                </a:solidFill>
                <a:effectLst/>
                <a:latin typeface="Cambria Math" panose="02040503050406030204" pitchFamily="18" charset="0"/>
                <a:ea typeface="宋体" panose="02010600030101010101" pitchFamily="2" charset="-122"/>
              </a:rPr>
              <a:t>充电站（EVSE）是订阅者，订阅"PV/sunshine"从服务器获取信息。</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400" b="0" i="0" u="none" strike="noStrike" cap="none" normalizeH="0" baseline="0" dirty="0">
                <a:ln>
                  <a:noFill/>
                </a:ln>
                <a:solidFill>
                  <a:srgbClr val="121212"/>
                </a:solidFill>
                <a:effectLst/>
                <a:latin typeface="Cambria Math" panose="02040503050406030204" pitchFamily="18" charset="0"/>
                <a:ea typeface="宋体" panose="02010600030101010101" pitchFamily="2" charset="-122"/>
              </a:rPr>
              <a:t>"PV/data" 另一方面，以 kW 为单位传输工厂产生的瞬时功率，并且该主题可以例如通过计算机或平板电脑订阅，以生成一天内传输功率的图表。</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400" b="0" i="0" u="none" strike="noStrike" cap="none" normalizeH="0" baseline="0" dirty="0">
              <a:ln>
                <a:noFill/>
              </a:ln>
              <a:solidFill>
                <a:schemeClr val="tx1"/>
              </a:solidFill>
              <a:effectLst/>
              <a:latin typeface="Cambria Math" panose="02040503050406030204" pitchFamily="18" charset="0"/>
              <a:ea typeface="宋体" panose="02010600030101010101" pitchFamily="2" charset="-122"/>
            </a:endParaRPr>
          </a:p>
        </p:txBody>
      </p:sp>
      <p:sp>
        <p:nvSpPr>
          <p:cNvPr id="6" name="Rectangle 2">
            <a:extLst>
              <a:ext uri="{FF2B5EF4-FFF2-40B4-BE49-F238E27FC236}">
                <a16:creationId xmlns:a16="http://schemas.microsoft.com/office/drawing/2014/main" id="{12F1BF6D-DC93-4B38-8CCD-646988020E6E}"/>
              </a:ext>
            </a:extLst>
          </p:cNvPr>
          <p:cNvSpPr>
            <a:spLocks noChangeArrowheads="1"/>
          </p:cNvSpPr>
          <p:nvPr/>
        </p:nvSpPr>
        <p:spPr bwMode="auto">
          <a:xfrm>
            <a:off x="5631090" y="2235063"/>
            <a:ext cx="6143558" cy="2154436"/>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zh-CN" sz="1400" b="0"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         </a:t>
            </a:r>
            <a:r>
              <a:rPr kumimoji="0" lang="zh-CN" altLang="zh-CN" sz="1400" b="0"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MQTT支持使用通配符进行主题订阅，包括通配符"+"和"#"。订阅者可以使用通配符订阅特定模式的主题，只接收满足条件的消息。通过精确设置通配符的位置和范围，可以实现对消息内容的屏蔽。</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400" b="0"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例如，假设有以下两个主题：</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CN" altLang="zh-CN" sz="1400" b="1"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sensor/temperature/living_room</a:t>
            </a:r>
            <a:endParaRPr kumimoji="0" lang="zh-CN" altLang="zh-CN" sz="1400" b="0" i="0" u="none" strike="noStrike" cap="none" normalizeH="0" baseline="0" dirty="0">
              <a:ln>
                <a:noFill/>
              </a:ln>
              <a:solidFill>
                <a:srgbClr val="374151"/>
              </a:solidFill>
              <a:effectLst/>
              <a:latin typeface="Cambria Math" panose="02040503050406030204" pitchFamily="18" charset="0"/>
              <a:ea typeface="宋体" panose="02010600030101010101" pitchFamily="2" charset="-122"/>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CN" altLang="zh-CN" sz="1400" b="1"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sensor/temperature/bedroom</a:t>
            </a:r>
            <a:endParaRPr kumimoji="0" lang="zh-CN" altLang="zh-CN" sz="1400" b="0" i="0" u="none" strike="noStrike" cap="none" normalizeH="0" baseline="0" dirty="0">
              <a:ln>
                <a:noFill/>
              </a:ln>
              <a:solidFill>
                <a:srgbClr val="374151"/>
              </a:solidFill>
              <a:effectLst/>
              <a:latin typeface="Cambria Math" panose="02040503050406030204" pitchFamily="18" charset="0"/>
              <a:ea typeface="宋体"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400" b="0"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如果订阅者只希望接收所有与温度有关的消息，但不关心具体的房间信息，可以使用通配符进行订阅，如</a:t>
            </a:r>
            <a:r>
              <a:rPr kumimoji="0" lang="zh-CN" altLang="zh-CN" sz="1400" b="1"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sensor/temperature/+</a:t>
            </a:r>
            <a:r>
              <a:rPr kumimoji="0" lang="zh-CN" altLang="zh-CN" sz="1400" b="0"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。这样，订阅者将只接收到</a:t>
            </a:r>
            <a:r>
              <a:rPr kumimoji="0" lang="zh-CN" altLang="zh-CN" sz="1400" b="1"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sensor/temperature/</a:t>
            </a:r>
            <a:r>
              <a:rPr kumimoji="0" lang="zh-CN" altLang="zh-CN" sz="1400" b="0" i="0" u="none" strike="noStrike" cap="none" normalizeH="0" baseline="0" dirty="0">
                <a:ln>
                  <a:noFill/>
                </a:ln>
                <a:solidFill>
                  <a:srgbClr val="374151"/>
                </a:solidFill>
                <a:effectLst/>
                <a:latin typeface="Cambria Math" panose="02040503050406030204" pitchFamily="18" charset="0"/>
                <a:ea typeface="宋体" panose="02010600030101010101" pitchFamily="2" charset="-122"/>
              </a:rPr>
              <a:t>后面的房间信息被屏蔽的消息。</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400" b="0" i="0" u="none" strike="noStrike" cap="none" normalizeH="0" baseline="0" dirty="0">
              <a:ln>
                <a:noFill/>
              </a:ln>
              <a:solidFill>
                <a:schemeClr val="tx1"/>
              </a:solidFill>
              <a:effectLst/>
              <a:latin typeface="Cambria Math" panose="02040503050406030204" pitchFamily="18" charset="0"/>
              <a:ea typeface="宋体" panose="02010600030101010101" pitchFamily="2" charset="-122"/>
            </a:endParaRPr>
          </a:p>
        </p:txBody>
      </p:sp>
    </p:spTree>
    <p:extLst>
      <p:ext uri="{BB962C8B-B14F-4D97-AF65-F5344CB8AC3E}">
        <p14:creationId xmlns:p14="http://schemas.microsoft.com/office/powerpoint/2010/main" val="195979918"/>
      </p:ext>
    </p:extLst>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H_CONTENTSID" val="635"/>
</p:tagLst>
</file>

<file path=ppt/tags/tag2.xml><?xml version="1.0" encoding="utf-8"?>
<p:tagLst xmlns:a="http://schemas.openxmlformats.org/drawingml/2006/main" xmlns:r="http://schemas.openxmlformats.org/officeDocument/2006/relationships" xmlns:p="http://schemas.openxmlformats.org/presentationml/2006/main">
  <p:tag name="MH" val="20180926094856"/>
  <p:tag name="MH_LIBRARY" val="CONTENTS"/>
  <p:tag name="MH_AUTOCOLOR" val="TRUE"/>
  <p:tag name="MH_TYPE" val="CONTENTS"/>
  <p:tag name="ID" val="626777"/>
</p:tagLst>
</file>

<file path=ppt/theme/theme1.xml><?xml version="1.0" encoding="utf-8"?>
<a:theme xmlns:a="http://schemas.openxmlformats.org/drawingml/2006/main" name="千图网海量PPT模板www.58pic.com">
  <a:themeElements>
    <a:clrScheme name="自定义 21">
      <a:dk1>
        <a:sysClr val="windowText" lastClr="000000"/>
      </a:dk1>
      <a:lt1>
        <a:sysClr val="window" lastClr="FFFFFF"/>
      </a:lt1>
      <a:dk2>
        <a:srgbClr val="6D8A84"/>
      </a:dk2>
      <a:lt2>
        <a:srgbClr val="E5F0F6"/>
      </a:lt2>
      <a:accent1>
        <a:srgbClr val="6F6660"/>
      </a:accent1>
      <a:accent2>
        <a:srgbClr val="6D8A84"/>
      </a:accent2>
      <a:accent3>
        <a:srgbClr val="6F6660"/>
      </a:accent3>
      <a:accent4>
        <a:srgbClr val="6D8A84"/>
      </a:accent4>
      <a:accent5>
        <a:srgbClr val="6F6660"/>
      </a:accent5>
      <a:accent6>
        <a:srgbClr val="6D8A84"/>
      </a:accent6>
      <a:hlink>
        <a:srgbClr val="0000FF"/>
      </a:hlink>
      <a:folHlink>
        <a:srgbClr val="800080"/>
      </a:folHlink>
    </a:clrScheme>
    <a:fontScheme name="自定义 4">
      <a:majorFont>
        <a:latin typeface="字魂59号-创粗黑"/>
        <a:ea typeface="字魂59号-创粗黑"/>
        <a:cs typeface=""/>
      </a:majorFont>
      <a:minorFont>
        <a:latin typeface="字魂59号-创粗黑"/>
        <a:ea typeface="字魂59号-创粗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19718</TotalTime>
  <Words>1973</Words>
  <Application>Microsoft Office PowerPoint</Application>
  <PresentationFormat>自定义</PresentationFormat>
  <Paragraphs>124</Paragraphs>
  <Slides>16</Slides>
  <Notes>16</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16</vt:i4>
      </vt:variant>
    </vt:vector>
  </HeadingPairs>
  <TitlesOfParts>
    <vt:vector size="27" baseType="lpstr">
      <vt:lpstr>华文宋体</vt:lpstr>
      <vt:lpstr>微软雅黑</vt:lpstr>
      <vt:lpstr>Arial</vt:lpstr>
      <vt:lpstr>Rockwell</vt:lpstr>
      <vt:lpstr>Cambria Math</vt:lpstr>
      <vt:lpstr>宋体</vt:lpstr>
      <vt:lpstr>-apple-system</vt:lpstr>
      <vt:lpstr>Georgia</vt:lpstr>
      <vt:lpstr>字魂59号-创粗黑</vt:lpstr>
      <vt:lpstr>字魂35号-经典雅黑</vt:lpstr>
      <vt:lpstr>千图网海量PPT模板www.58pic.com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支 一壬</cp:lastModifiedBy>
  <cp:revision>10090</cp:revision>
  <cp:lastPrinted>1601-01-01T00:00:00Z</cp:lastPrinted>
  <dcterms:created xsi:type="dcterms:W3CDTF">2015-07-08T08:22:29Z</dcterms:created>
  <dcterms:modified xsi:type="dcterms:W3CDTF">2023-06-10T10:29:41Z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